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2.xml" ContentType="application/vnd.openxmlformats-officedocument.presentationml.comments+xml"/>
  <Override PartName="/ppt/notesSlides/notesSlide28.xml" ContentType="application/vnd.openxmlformats-officedocument.presentationml.notesSlide+xml"/>
  <Override PartName="/ppt/comments/comment3.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4.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 id="2147483824" r:id="rId5"/>
  </p:sldMasterIdLst>
  <p:notesMasterIdLst>
    <p:notesMasterId r:id="rId45"/>
  </p:notesMasterIdLst>
  <p:handoutMasterIdLst>
    <p:handoutMasterId r:id="rId46"/>
  </p:handoutMasterIdLst>
  <p:sldIdLst>
    <p:sldId id="256" r:id="rId6"/>
    <p:sldId id="485" r:id="rId7"/>
    <p:sldId id="490" r:id="rId8"/>
    <p:sldId id="491" r:id="rId9"/>
    <p:sldId id="486" r:id="rId10"/>
    <p:sldId id="487" r:id="rId11"/>
    <p:sldId id="488" r:id="rId12"/>
    <p:sldId id="489" r:id="rId13"/>
    <p:sldId id="492" r:id="rId14"/>
    <p:sldId id="493" r:id="rId15"/>
    <p:sldId id="494" r:id="rId16"/>
    <p:sldId id="495" r:id="rId17"/>
    <p:sldId id="496" r:id="rId18"/>
    <p:sldId id="498" r:id="rId19"/>
    <p:sldId id="497" r:id="rId20"/>
    <p:sldId id="499" r:id="rId21"/>
    <p:sldId id="500" r:id="rId22"/>
    <p:sldId id="501" r:id="rId23"/>
    <p:sldId id="502" r:id="rId24"/>
    <p:sldId id="506" r:id="rId25"/>
    <p:sldId id="508" r:id="rId26"/>
    <p:sldId id="509" r:id="rId27"/>
    <p:sldId id="507" r:id="rId28"/>
    <p:sldId id="504" r:id="rId29"/>
    <p:sldId id="505" r:id="rId30"/>
    <p:sldId id="510" r:id="rId31"/>
    <p:sldId id="511" r:id="rId32"/>
    <p:sldId id="512" r:id="rId33"/>
    <p:sldId id="513" r:id="rId34"/>
    <p:sldId id="514" r:id="rId35"/>
    <p:sldId id="475" r:id="rId36"/>
    <p:sldId id="524" r:id="rId37"/>
    <p:sldId id="503" r:id="rId38"/>
    <p:sldId id="515" r:id="rId39"/>
    <p:sldId id="516" r:id="rId40"/>
    <p:sldId id="517" r:id="rId41"/>
    <p:sldId id="528" r:id="rId42"/>
    <p:sldId id="519" r:id="rId43"/>
    <p:sldId id="52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ch, Angelica (MDH)" initials="KA(" lastIdx="30" clrIdx="0">
    <p:extLst/>
  </p:cmAuthor>
  <p:cmAuthor id="2" name="McLachlan, Erin (MDH)" initials="ME(" lastIdx="1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865"/>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0" autoAdjust="0"/>
    <p:restoredTop sz="89920" autoAdjust="0"/>
  </p:normalViewPr>
  <p:slideViewPr>
    <p:cSldViewPr snapToGrid="0">
      <p:cViewPr varScale="1">
        <p:scale>
          <a:sx n="94" d="100"/>
          <a:sy n="94" d="100"/>
        </p:scale>
        <p:origin x="252" y="84"/>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5-19T08:52:29.481" idx="16">
    <p:pos x="10" y="10"/>
    <p:text>you may not need this OR you can automatically shuffle through pics on previous slide as you give elevator speech (30-60 seconds)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5-18T08:56:18.421" idx="8">
    <p:pos x="10" y="10"/>
    <p:text>how is this different from slide 27?</p:text>
    <p:extLst>
      <p:ext uri="{C676402C-5697-4E1C-873F-D02D1690AC5C}">
        <p15:threadingInfo xmlns:p15="http://schemas.microsoft.com/office/powerpoint/2012/main" timeZoneBias="300"/>
      </p:ext>
    </p:extLst>
  </p:cm>
  <p:cm authorId="2" dt="2017-05-18T13:50:35.461" idx="3">
    <p:pos x="10" y="106"/>
    <p:text>I think we need john to fuill out notes section to help us differentiate</p:text>
    <p:extLst>
      <p:ext uri="{C676402C-5697-4E1C-873F-D02D1690AC5C}">
        <p15:threadingInfo xmlns:p15="http://schemas.microsoft.com/office/powerpoint/2012/main" timeZoneBias="300">
          <p15:parentCm authorId="1" idx="8"/>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05-18T08:56:47.518" idx="9">
    <p:pos x="10" y="10"/>
    <p:text>i'd be curious to see how this furthers the convo on space and if it is needed? i like the idea but another thought would then to be to also elaborate on stuff and staff - 3 S's</p:text>
    <p:extLst>
      <p:ext uri="{C676402C-5697-4E1C-873F-D02D1690AC5C}">
        <p15:threadingInfo xmlns:p15="http://schemas.microsoft.com/office/powerpoint/2012/main" timeZoneBias="300"/>
      </p:ext>
    </p:extLst>
  </p:cm>
  <p:cm authorId="2" dt="2017-05-18T13:50:12.125" idx="2">
    <p:pos x="10" y="106"/>
    <p:text>yeah,. here I think need john to fill out the notes section</p:text>
    <p:extLst>
      <p:ext uri="{C676402C-5697-4E1C-873F-D02D1690AC5C}">
        <p15:threadingInfo xmlns:p15="http://schemas.microsoft.com/office/powerpoint/2012/main" timeZoneBias="300">
          <p15:parentCm authorId="1" idx="9"/>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7-05-18T08:40:23.129" idx="2">
    <p:pos x="10" y="10"/>
    <p:text>is this supposed to be in legal section?</p:text>
    <p:extLst>
      <p:ext uri="{C676402C-5697-4E1C-873F-D02D1690AC5C}">
        <p15:threadingInfo xmlns:p15="http://schemas.microsoft.com/office/powerpoint/2012/main" timeZoneBias="300"/>
      </p:ext>
    </p:extLst>
  </p:cm>
  <p:cm authorId="2" dt="2017-05-19T11:02:59.665" idx="10">
    <p:pos x="10" y="106"/>
    <p:text>I think coaltions make more sense</p:text>
    <p:extLst>
      <p:ext uri="{C676402C-5697-4E1C-873F-D02D1690AC5C}">
        <p15:threadingInfo xmlns:p15="http://schemas.microsoft.com/office/powerpoint/2012/main" timeZoneBias="300">
          <p15:parentCm authorId="1" idx="2"/>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0846C6-3BF4-4183-A849-3A95558473F3}" type="doc">
      <dgm:prSet loTypeId="urn:microsoft.com/office/officeart/2008/layout/VerticalCurvedList" loCatId="list" qsTypeId="urn:microsoft.com/office/officeart/2005/8/quickstyle/simple1" qsCatId="simple" csTypeId="urn:microsoft.com/office/officeart/2005/8/colors/accent1_2" csCatId="accent1"/>
      <dgm:spPr/>
      <dgm:t>
        <a:bodyPr/>
        <a:lstStyle/>
        <a:p>
          <a:endParaRPr lang="en-US"/>
        </a:p>
      </dgm:t>
    </dgm:pt>
    <dgm:pt modelId="{0CFC6097-39E9-46BC-AA6F-66E929EF5F6D}">
      <dgm:prSet/>
      <dgm:spPr/>
      <dgm:t>
        <a:bodyPr/>
        <a:lstStyle/>
        <a:p>
          <a:pPr rtl="0"/>
          <a:r>
            <a:rPr lang="en-US"/>
            <a:t>Part of the surge capacity / disaster plan</a:t>
          </a:r>
        </a:p>
      </dgm:t>
    </dgm:pt>
    <dgm:pt modelId="{DC71FD7B-0916-4EAA-BFBF-39A2C16A6F3C}" type="parTrans" cxnId="{221EABD2-A5AE-48AF-939B-235C861C09BB}">
      <dgm:prSet/>
      <dgm:spPr/>
      <dgm:t>
        <a:bodyPr/>
        <a:lstStyle/>
        <a:p>
          <a:endParaRPr lang="en-US"/>
        </a:p>
      </dgm:t>
    </dgm:pt>
    <dgm:pt modelId="{EA6B1AC3-5FB5-454D-A12D-A4830A459430}" type="sibTrans" cxnId="{221EABD2-A5AE-48AF-939B-235C861C09BB}">
      <dgm:prSet/>
      <dgm:spPr/>
      <dgm:t>
        <a:bodyPr/>
        <a:lstStyle/>
        <a:p>
          <a:endParaRPr lang="en-US"/>
        </a:p>
      </dgm:t>
    </dgm:pt>
    <dgm:pt modelId="{D87CBC0A-4CC3-465B-A887-8F6CE8C028E4}">
      <dgm:prSet/>
      <dgm:spPr/>
      <dgm:t>
        <a:bodyPr/>
        <a:lstStyle/>
        <a:p>
          <a:pPr rtl="0"/>
          <a:r>
            <a:rPr lang="en-US"/>
            <a:t>Don’t improvise! – practical and liability issues</a:t>
          </a:r>
        </a:p>
      </dgm:t>
    </dgm:pt>
    <dgm:pt modelId="{D0A13571-600C-48B0-86C5-4F718E58C581}" type="parTrans" cxnId="{102967C8-FA07-4903-9806-27553806A393}">
      <dgm:prSet/>
      <dgm:spPr/>
      <dgm:t>
        <a:bodyPr/>
        <a:lstStyle/>
        <a:p>
          <a:endParaRPr lang="en-US"/>
        </a:p>
      </dgm:t>
    </dgm:pt>
    <dgm:pt modelId="{53908E5C-E08F-4229-9E91-BB99E6AB549F}" type="sibTrans" cxnId="{102967C8-FA07-4903-9806-27553806A393}">
      <dgm:prSet/>
      <dgm:spPr/>
      <dgm:t>
        <a:bodyPr/>
        <a:lstStyle/>
        <a:p>
          <a:endParaRPr lang="en-US"/>
        </a:p>
      </dgm:t>
    </dgm:pt>
    <dgm:pt modelId="{BC2CF527-3561-4448-AA54-E33B42689558}">
      <dgm:prSet/>
      <dgm:spPr/>
      <dgm:t>
        <a:bodyPr/>
        <a:lstStyle/>
        <a:p>
          <a:pPr rtl="0"/>
          <a:r>
            <a:rPr lang="en-US"/>
            <a:t>Dynamic situation – flux between contingency/crisis</a:t>
          </a:r>
        </a:p>
      </dgm:t>
    </dgm:pt>
    <dgm:pt modelId="{A40B4182-93A8-4A27-8631-9DF930E5B519}" type="parTrans" cxnId="{5221442F-1C9F-43DD-A260-A45121473AF5}">
      <dgm:prSet/>
      <dgm:spPr/>
      <dgm:t>
        <a:bodyPr/>
        <a:lstStyle/>
        <a:p>
          <a:endParaRPr lang="en-US"/>
        </a:p>
      </dgm:t>
    </dgm:pt>
    <dgm:pt modelId="{0CDE91C1-BE36-47B0-97B8-6745B60D1878}" type="sibTrans" cxnId="{5221442F-1C9F-43DD-A260-A45121473AF5}">
      <dgm:prSet/>
      <dgm:spPr/>
      <dgm:t>
        <a:bodyPr/>
        <a:lstStyle/>
        <a:p>
          <a:endParaRPr lang="en-US"/>
        </a:p>
      </dgm:t>
    </dgm:pt>
    <dgm:pt modelId="{EEC49E46-FD88-4098-ABDC-1D4111A0FC03}">
      <dgm:prSet/>
      <dgm:spPr/>
      <dgm:t>
        <a:bodyPr/>
        <a:lstStyle/>
        <a:p>
          <a:pPr rtl="0"/>
          <a:r>
            <a:rPr lang="en-US"/>
            <a:t>Proportionality</a:t>
          </a:r>
        </a:p>
      </dgm:t>
    </dgm:pt>
    <dgm:pt modelId="{01CDE32A-7C33-42C1-9C46-95E046E79E69}" type="parTrans" cxnId="{AF352FD6-8AA1-4FC9-91D9-7919F0E8E2A8}">
      <dgm:prSet/>
      <dgm:spPr/>
      <dgm:t>
        <a:bodyPr/>
        <a:lstStyle/>
        <a:p>
          <a:endParaRPr lang="en-US"/>
        </a:p>
      </dgm:t>
    </dgm:pt>
    <dgm:pt modelId="{0BF829CE-CEE5-41CF-835F-DA934C098171}" type="sibTrans" cxnId="{AF352FD6-8AA1-4FC9-91D9-7919F0E8E2A8}">
      <dgm:prSet/>
      <dgm:spPr/>
      <dgm:t>
        <a:bodyPr/>
        <a:lstStyle/>
        <a:p>
          <a:endParaRPr lang="en-US"/>
        </a:p>
      </dgm:t>
    </dgm:pt>
    <dgm:pt modelId="{4703EAC6-6498-4950-9A3F-70A64622DC10}">
      <dgm:prSet/>
      <dgm:spPr/>
      <dgm:t>
        <a:bodyPr/>
        <a:lstStyle/>
        <a:p>
          <a:pPr rtl="0"/>
          <a:r>
            <a:rPr lang="en-US"/>
            <a:t>Crisis care will happen regardless of official actions</a:t>
          </a:r>
        </a:p>
      </dgm:t>
    </dgm:pt>
    <dgm:pt modelId="{08D5916E-EB65-4E30-B72F-AD2866B456D8}" type="parTrans" cxnId="{1F44EE0C-D1C7-45AB-91E5-E15B65C2993B}">
      <dgm:prSet/>
      <dgm:spPr/>
      <dgm:t>
        <a:bodyPr/>
        <a:lstStyle/>
        <a:p>
          <a:endParaRPr lang="en-US"/>
        </a:p>
      </dgm:t>
    </dgm:pt>
    <dgm:pt modelId="{0DD98980-8C03-4451-AB7A-5974AEF5984F}" type="sibTrans" cxnId="{1F44EE0C-D1C7-45AB-91E5-E15B65C2993B}">
      <dgm:prSet/>
      <dgm:spPr/>
      <dgm:t>
        <a:bodyPr/>
        <a:lstStyle/>
        <a:p>
          <a:endParaRPr lang="en-US"/>
        </a:p>
      </dgm:t>
    </dgm:pt>
    <dgm:pt modelId="{0484B913-03B4-4153-96AE-9D7D28CDAA58}">
      <dgm:prSet/>
      <dgm:spPr/>
      <dgm:t>
        <a:bodyPr/>
        <a:lstStyle/>
        <a:p>
          <a:pPr rtl="0"/>
          <a:r>
            <a:rPr lang="en-US"/>
            <a:t>Triage – RARE – most crisis care will involve staffing and bed issues</a:t>
          </a:r>
        </a:p>
      </dgm:t>
    </dgm:pt>
    <dgm:pt modelId="{775B4ACA-C322-4391-B3C9-8C11D9FE0429}" type="parTrans" cxnId="{A15310DA-4DDD-4CA7-ACD2-4C583C995F32}">
      <dgm:prSet/>
      <dgm:spPr/>
      <dgm:t>
        <a:bodyPr/>
        <a:lstStyle/>
        <a:p>
          <a:endParaRPr lang="en-US"/>
        </a:p>
      </dgm:t>
    </dgm:pt>
    <dgm:pt modelId="{B5CAC9E8-B508-4F49-A9CA-E88DC326EE2D}" type="sibTrans" cxnId="{A15310DA-4DDD-4CA7-ACD2-4C583C995F32}">
      <dgm:prSet/>
      <dgm:spPr/>
      <dgm:t>
        <a:bodyPr/>
        <a:lstStyle/>
        <a:p>
          <a:endParaRPr lang="en-US"/>
        </a:p>
      </dgm:t>
    </dgm:pt>
    <dgm:pt modelId="{43F11B33-A374-4C44-8A1D-84EB4DF0F5B5}">
      <dgm:prSet/>
      <dgm:spPr/>
      <dgm:t>
        <a:bodyPr/>
        <a:lstStyle/>
        <a:p>
          <a:pPr rtl="0"/>
          <a:r>
            <a:rPr lang="en-US"/>
            <a:t>Don’t be an island! Use Coalition Support…</a:t>
          </a:r>
        </a:p>
      </dgm:t>
    </dgm:pt>
    <dgm:pt modelId="{C39005AC-BB4A-44B1-B03D-49A610A93C13}" type="parTrans" cxnId="{A65EAFB3-ABC4-472A-8934-BDE1ED9489C9}">
      <dgm:prSet/>
      <dgm:spPr/>
      <dgm:t>
        <a:bodyPr/>
        <a:lstStyle/>
        <a:p>
          <a:endParaRPr lang="en-US"/>
        </a:p>
      </dgm:t>
    </dgm:pt>
    <dgm:pt modelId="{41DCA2E9-9010-4804-AEDC-30CE648D9F1D}" type="sibTrans" cxnId="{A65EAFB3-ABC4-472A-8934-BDE1ED9489C9}">
      <dgm:prSet/>
      <dgm:spPr/>
      <dgm:t>
        <a:bodyPr/>
        <a:lstStyle/>
        <a:p>
          <a:endParaRPr lang="en-US"/>
        </a:p>
      </dgm:t>
    </dgm:pt>
    <dgm:pt modelId="{9D1987F2-512A-472C-B674-4A0C6DBC420F}" type="pres">
      <dgm:prSet presAssocID="{D60846C6-3BF4-4183-A849-3A95558473F3}" presName="Name0" presStyleCnt="0">
        <dgm:presLayoutVars>
          <dgm:chMax val="7"/>
          <dgm:chPref val="7"/>
          <dgm:dir/>
        </dgm:presLayoutVars>
      </dgm:prSet>
      <dgm:spPr/>
      <dgm:t>
        <a:bodyPr/>
        <a:lstStyle/>
        <a:p>
          <a:endParaRPr lang="en-US"/>
        </a:p>
      </dgm:t>
    </dgm:pt>
    <dgm:pt modelId="{558294B1-71B6-4454-88F0-7B01C00923CC}" type="pres">
      <dgm:prSet presAssocID="{D60846C6-3BF4-4183-A849-3A95558473F3}" presName="Name1" presStyleCnt="0"/>
      <dgm:spPr/>
    </dgm:pt>
    <dgm:pt modelId="{5246FE27-F3F3-4BB3-A707-35051EE3DB41}" type="pres">
      <dgm:prSet presAssocID="{D60846C6-3BF4-4183-A849-3A95558473F3}" presName="cycle" presStyleCnt="0"/>
      <dgm:spPr/>
    </dgm:pt>
    <dgm:pt modelId="{8CB86B7D-E66A-44C5-ACB2-C30CB207DD15}" type="pres">
      <dgm:prSet presAssocID="{D60846C6-3BF4-4183-A849-3A95558473F3}" presName="srcNode" presStyleLbl="node1" presStyleIdx="0" presStyleCnt="7"/>
      <dgm:spPr/>
    </dgm:pt>
    <dgm:pt modelId="{016A492D-8A64-4ABB-9DD9-691CF472B897}" type="pres">
      <dgm:prSet presAssocID="{D60846C6-3BF4-4183-A849-3A95558473F3}" presName="conn" presStyleLbl="parChTrans1D2" presStyleIdx="0" presStyleCnt="1"/>
      <dgm:spPr/>
      <dgm:t>
        <a:bodyPr/>
        <a:lstStyle/>
        <a:p>
          <a:endParaRPr lang="en-US"/>
        </a:p>
      </dgm:t>
    </dgm:pt>
    <dgm:pt modelId="{B6AF1562-2045-45CA-B88B-120B1A7BF872}" type="pres">
      <dgm:prSet presAssocID="{D60846C6-3BF4-4183-A849-3A95558473F3}" presName="extraNode" presStyleLbl="node1" presStyleIdx="0" presStyleCnt="7"/>
      <dgm:spPr/>
    </dgm:pt>
    <dgm:pt modelId="{776CD067-1747-4F6D-9EF8-EF4EB0F4A091}" type="pres">
      <dgm:prSet presAssocID="{D60846C6-3BF4-4183-A849-3A95558473F3}" presName="dstNode" presStyleLbl="node1" presStyleIdx="0" presStyleCnt="7"/>
      <dgm:spPr/>
    </dgm:pt>
    <dgm:pt modelId="{80E06E7F-B15C-4E58-918F-433A366CB956}" type="pres">
      <dgm:prSet presAssocID="{0CFC6097-39E9-46BC-AA6F-66E929EF5F6D}" presName="text_1" presStyleLbl="node1" presStyleIdx="0" presStyleCnt="7">
        <dgm:presLayoutVars>
          <dgm:bulletEnabled val="1"/>
        </dgm:presLayoutVars>
      </dgm:prSet>
      <dgm:spPr/>
      <dgm:t>
        <a:bodyPr/>
        <a:lstStyle/>
        <a:p>
          <a:endParaRPr lang="en-US"/>
        </a:p>
      </dgm:t>
    </dgm:pt>
    <dgm:pt modelId="{542B5386-DD53-4290-ADBC-FC102E43C9D2}" type="pres">
      <dgm:prSet presAssocID="{0CFC6097-39E9-46BC-AA6F-66E929EF5F6D}" presName="accent_1" presStyleCnt="0"/>
      <dgm:spPr/>
    </dgm:pt>
    <dgm:pt modelId="{F52FC370-4FBB-4CD2-B75C-40F29B5AADBC}" type="pres">
      <dgm:prSet presAssocID="{0CFC6097-39E9-46BC-AA6F-66E929EF5F6D}" presName="accentRepeatNode" presStyleLbl="solidFgAcc1" presStyleIdx="0" presStyleCnt="7"/>
      <dgm:spPr/>
    </dgm:pt>
    <dgm:pt modelId="{AB3179D5-CB2C-4D5F-AAF0-EF3627D0F99C}" type="pres">
      <dgm:prSet presAssocID="{D87CBC0A-4CC3-465B-A887-8F6CE8C028E4}" presName="text_2" presStyleLbl="node1" presStyleIdx="1" presStyleCnt="7">
        <dgm:presLayoutVars>
          <dgm:bulletEnabled val="1"/>
        </dgm:presLayoutVars>
      </dgm:prSet>
      <dgm:spPr/>
      <dgm:t>
        <a:bodyPr/>
        <a:lstStyle/>
        <a:p>
          <a:endParaRPr lang="en-US"/>
        </a:p>
      </dgm:t>
    </dgm:pt>
    <dgm:pt modelId="{14DF4C08-EE9E-42ED-B500-CBF2F7B14D68}" type="pres">
      <dgm:prSet presAssocID="{D87CBC0A-4CC3-465B-A887-8F6CE8C028E4}" presName="accent_2" presStyleCnt="0"/>
      <dgm:spPr/>
    </dgm:pt>
    <dgm:pt modelId="{5F909793-D6D8-4B6C-92F2-039E08C7FB0F}" type="pres">
      <dgm:prSet presAssocID="{D87CBC0A-4CC3-465B-A887-8F6CE8C028E4}" presName="accentRepeatNode" presStyleLbl="solidFgAcc1" presStyleIdx="1" presStyleCnt="7"/>
      <dgm:spPr/>
    </dgm:pt>
    <dgm:pt modelId="{67852099-69A3-4ED6-A98C-C67BF1175FE7}" type="pres">
      <dgm:prSet presAssocID="{BC2CF527-3561-4448-AA54-E33B42689558}" presName="text_3" presStyleLbl="node1" presStyleIdx="2" presStyleCnt="7">
        <dgm:presLayoutVars>
          <dgm:bulletEnabled val="1"/>
        </dgm:presLayoutVars>
      </dgm:prSet>
      <dgm:spPr/>
      <dgm:t>
        <a:bodyPr/>
        <a:lstStyle/>
        <a:p>
          <a:endParaRPr lang="en-US"/>
        </a:p>
      </dgm:t>
    </dgm:pt>
    <dgm:pt modelId="{16066DED-6AE4-4DB7-8ED0-92325EA06811}" type="pres">
      <dgm:prSet presAssocID="{BC2CF527-3561-4448-AA54-E33B42689558}" presName="accent_3" presStyleCnt="0"/>
      <dgm:spPr/>
    </dgm:pt>
    <dgm:pt modelId="{5E982718-C6A1-41F0-9555-03E16E1E8054}" type="pres">
      <dgm:prSet presAssocID="{BC2CF527-3561-4448-AA54-E33B42689558}" presName="accentRepeatNode" presStyleLbl="solidFgAcc1" presStyleIdx="2" presStyleCnt="7"/>
      <dgm:spPr/>
    </dgm:pt>
    <dgm:pt modelId="{53BAAF5B-917B-460C-AFE1-44FC598E6B24}" type="pres">
      <dgm:prSet presAssocID="{EEC49E46-FD88-4098-ABDC-1D4111A0FC03}" presName="text_4" presStyleLbl="node1" presStyleIdx="3" presStyleCnt="7">
        <dgm:presLayoutVars>
          <dgm:bulletEnabled val="1"/>
        </dgm:presLayoutVars>
      </dgm:prSet>
      <dgm:spPr/>
      <dgm:t>
        <a:bodyPr/>
        <a:lstStyle/>
        <a:p>
          <a:endParaRPr lang="en-US"/>
        </a:p>
      </dgm:t>
    </dgm:pt>
    <dgm:pt modelId="{497D13A8-2650-41D2-A017-551833037709}" type="pres">
      <dgm:prSet presAssocID="{EEC49E46-FD88-4098-ABDC-1D4111A0FC03}" presName="accent_4" presStyleCnt="0"/>
      <dgm:spPr/>
    </dgm:pt>
    <dgm:pt modelId="{134498E7-5DA7-4869-BC94-FBCA2777A75E}" type="pres">
      <dgm:prSet presAssocID="{EEC49E46-FD88-4098-ABDC-1D4111A0FC03}" presName="accentRepeatNode" presStyleLbl="solidFgAcc1" presStyleIdx="3" presStyleCnt="7"/>
      <dgm:spPr/>
    </dgm:pt>
    <dgm:pt modelId="{5DD93519-5ED7-4916-B3A7-F5A4D71F768B}" type="pres">
      <dgm:prSet presAssocID="{4703EAC6-6498-4950-9A3F-70A64622DC10}" presName="text_5" presStyleLbl="node1" presStyleIdx="4" presStyleCnt="7">
        <dgm:presLayoutVars>
          <dgm:bulletEnabled val="1"/>
        </dgm:presLayoutVars>
      </dgm:prSet>
      <dgm:spPr/>
      <dgm:t>
        <a:bodyPr/>
        <a:lstStyle/>
        <a:p>
          <a:endParaRPr lang="en-US"/>
        </a:p>
      </dgm:t>
    </dgm:pt>
    <dgm:pt modelId="{2553EBE0-D621-4488-809D-B011AFBF8D1D}" type="pres">
      <dgm:prSet presAssocID="{4703EAC6-6498-4950-9A3F-70A64622DC10}" presName="accent_5" presStyleCnt="0"/>
      <dgm:spPr/>
    </dgm:pt>
    <dgm:pt modelId="{1BC5E19D-A38D-41F0-AC20-A3A2932DB138}" type="pres">
      <dgm:prSet presAssocID="{4703EAC6-6498-4950-9A3F-70A64622DC10}" presName="accentRepeatNode" presStyleLbl="solidFgAcc1" presStyleIdx="4" presStyleCnt="7"/>
      <dgm:spPr/>
    </dgm:pt>
    <dgm:pt modelId="{1E56D284-F74F-4112-87D4-E3834D368676}" type="pres">
      <dgm:prSet presAssocID="{0484B913-03B4-4153-96AE-9D7D28CDAA58}" presName="text_6" presStyleLbl="node1" presStyleIdx="5" presStyleCnt="7">
        <dgm:presLayoutVars>
          <dgm:bulletEnabled val="1"/>
        </dgm:presLayoutVars>
      </dgm:prSet>
      <dgm:spPr/>
      <dgm:t>
        <a:bodyPr/>
        <a:lstStyle/>
        <a:p>
          <a:endParaRPr lang="en-US"/>
        </a:p>
      </dgm:t>
    </dgm:pt>
    <dgm:pt modelId="{B177D8C3-B38F-472C-AE6B-30BBB1F19A19}" type="pres">
      <dgm:prSet presAssocID="{0484B913-03B4-4153-96AE-9D7D28CDAA58}" presName="accent_6" presStyleCnt="0"/>
      <dgm:spPr/>
    </dgm:pt>
    <dgm:pt modelId="{F6D825E0-1CBB-4643-A6E6-7698138163E3}" type="pres">
      <dgm:prSet presAssocID="{0484B913-03B4-4153-96AE-9D7D28CDAA58}" presName="accentRepeatNode" presStyleLbl="solidFgAcc1" presStyleIdx="5" presStyleCnt="7"/>
      <dgm:spPr/>
    </dgm:pt>
    <dgm:pt modelId="{7D195964-E628-46A9-876F-244B0438CDCA}" type="pres">
      <dgm:prSet presAssocID="{43F11B33-A374-4C44-8A1D-84EB4DF0F5B5}" presName="text_7" presStyleLbl="node1" presStyleIdx="6" presStyleCnt="7">
        <dgm:presLayoutVars>
          <dgm:bulletEnabled val="1"/>
        </dgm:presLayoutVars>
      </dgm:prSet>
      <dgm:spPr/>
      <dgm:t>
        <a:bodyPr/>
        <a:lstStyle/>
        <a:p>
          <a:endParaRPr lang="en-US"/>
        </a:p>
      </dgm:t>
    </dgm:pt>
    <dgm:pt modelId="{968C2212-3CB5-4B62-8B9B-C6AF5F079D48}" type="pres">
      <dgm:prSet presAssocID="{43F11B33-A374-4C44-8A1D-84EB4DF0F5B5}" presName="accent_7" presStyleCnt="0"/>
      <dgm:spPr/>
    </dgm:pt>
    <dgm:pt modelId="{B385AE6F-550F-41D9-A274-E14D7684B268}" type="pres">
      <dgm:prSet presAssocID="{43F11B33-A374-4C44-8A1D-84EB4DF0F5B5}" presName="accentRepeatNode" presStyleLbl="solidFgAcc1" presStyleIdx="6" presStyleCnt="7"/>
      <dgm:spPr/>
    </dgm:pt>
  </dgm:ptLst>
  <dgm:cxnLst>
    <dgm:cxn modelId="{764EE692-D20D-4705-9745-53339F24588B}" type="presOf" srcId="{0484B913-03B4-4153-96AE-9D7D28CDAA58}" destId="{1E56D284-F74F-4112-87D4-E3834D368676}" srcOrd="0" destOrd="0" presId="urn:microsoft.com/office/officeart/2008/layout/VerticalCurvedList"/>
    <dgm:cxn modelId="{A15310DA-4DDD-4CA7-ACD2-4C583C995F32}" srcId="{D60846C6-3BF4-4183-A849-3A95558473F3}" destId="{0484B913-03B4-4153-96AE-9D7D28CDAA58}" srcOrd="5" destOrd="0" parTransId="{775B4ACA-C322-4391-B3C9-8C11D9FE0429}" sibTransId="{B5CAC9E8-B508-4F49-A9CA-E88DC326EE2D}"/>
    <dgm:cxn modelId="{AF352FD6-8AA1-4FC9-91D9-7919F0E8E2A8}" srcId="{D60846C6-3BF4-4183-A849-3A95558473F3}" destId="{EEC49E46-FD88-4098-ABDC-1D4111A0FC03}" srcOrd="3" destOrd="0" parTransId="{01CDE32A-7C33-42C1-9C46-95E046E79E69}" sibTransId="{0BF829CE-CEE5-41CF-835F-DA934C098171}"/>
    <dgm:cxn modelId="{C63A0B5C-0670-4E52-90A7-7B0B7A1DC7AC}" type="presOf" srcId="{D87CBC0A-4CC3-465B-A887-8F6CE8C028E4}" destId="{AB3179D5-CB2C-4D5F-AAF0-EF3627D0F99C}" srcOrd="0" destOrd="0" presId="urn:microsoft.com/office/officeart/2008/layout/VerticalCurvedList"/>
    <dgm:cxn modelId="{5DF430B2-19C2-4176-A254-BE447B4AE383}" type="presOf" srcId="{BC2CF527-3561-4448-AA54-E33B42689558}" destId="{67852099-69A3-4ED6-A98C-C67BF1175FE7}" srcOrd="0" destOrd="0" presId="urn:microsoft.com/office/officeart/2008/layout/VerticalCurvedList"/>
    <dgm:cxn modelId="{221EABD2-A5AE-48AF-939B-235C861C09BB}" srcId="{D60846C6-3BF4-4183-A849-3A95558473F3}" destId="{0CFC6097-39E9-46BC-AA6F-66E929EF5F6D}" srcOrd="0" destOrd="0" parTransId="{DC71FD7B-0916-4EAA-BFBF-39A2C16A6F3C}" sibTransId="{EA6B1AC3-5FB5-454D-A12D-A4830A459430}"/>
    <dgm:cxn modelId="{D14D1AE7-A652-4354-B2B9-9372E9593588}" type="presOf" srcId="{EA6B1AC3-5FB5-454D-A12D-A4830A459430}" destId="{016A492D-8A64-4ABB-9DD9-691CF472B897}" srcOrd="0" destOrd="0" presId="urn:microsoft.com/office/officeart/2008/layout/VerticalCurvedList"/>
    <dgm:cxn modelId="{A8A103A8-A0C7-473E-A4F2-45BF16589DEB}" type="presOf" srcId="{EEC49E46-FD88-4098-ABDC-1D4111A0FC03}" destId="{53BAAF5B-917B-460C-AFE1-44FC598E6B24}" srcOrd="0" destOrd="0" presId="urn:microsoft.com/office/officeart/2008/layout/VerticalCurvedList"/>
    <dgm:cxn modelId="{3694D040-ED7D-4DA4-B07D-3D0346579843}" type="presOf" srcId="{4703EAC6-6498-4950-9A3F-70A64622DC10}" destId="{5DD93519-5ED7-4916-B3A7-F5A4D71F768B}" srcOrd="0" destOrd="0" presId="urn:microsoft.com/office/officeart/2008/layout/VerticalCurvedList"/>
    <dgm:cxn modelId="{102967C8-FA07-4903-9806-27553806A393}" srcId="{D60846C6-3BF4-4183-A849-3A95558473F3}" destId="{D87CBC0A-4CC3-465B-A887-8F6CE8C028E4}" srcOrd="1" destOrd="0" parTransId="{D0A13571-600C-48B0-86C5-4F718E58C581}" sibTransId="{53908E5C-E08F-4229-9E91-BB99E6AB549F}"/>
    <dgm:cxn modelId="{5221442F-1C9F-43DD-A260-A45121473AF5}" srcId="{D60846C6-3BF4-4183-A849-3A95558473F3}" destId="{BC2CF527-3561-4448-AA54-E33B42689558}" srcOrd="2" destOrd="0" parTransId="{A40B4182-93A8-4A27-8631-9DF930E5B519}" sibTransId="{0CDE91C1-BE36-47B0-97B8-6745B60D1878}"/>
    <dgm:cxn modelId="{1F44EE0C-D1C7-45AB-91E5-E15B65C2993B}" srcId="{D60846C6-3BF4-4183-A849-3A95558473F3}" destId="{4703EAC6-6498-4950-9A3F-70A64622DC10}" srcOrd="4" destOrd="0" parTransId="{08D5916E-EB65-4E30-B72F-AD2866B456D8}" sibTransId="{0DD98980-8C03-4451-AB7A-5974AEF5984F}"/>
    <dgm:cxn modelId="{19DC35EA-039D-450C-90C9-75DC76939F87}" type="presOf" srcId="{43F11B33-A374-4C44-8A1D-84EB4DF0F5B5}" destId="{7D195964-E628-46A9-876F-244B0438CDCA}" srcOrd="0" destOrd="0" presId="urn:microsoft.com/office/officeart/2008/layout/VerticalCurvedList"/>
    <dgm:cxn modelId="{85639FCD-92E8-46A9-84D8-D1465A4D380C}" type="presOf" srcId="{D60846C6-3BF4-4183-A849-3A95558473F3}" destId="{9D1987F2-512A-472C-B674-4A0C6DBC420F}" srcOrd="0" destOrd="0" presId="urn:microsoft.com/office/officeart/2008/layout/VerticalCurvedList"/>
    <dgm:cxn modelId="{A65EAFB3-ABC4-472A-8934-BDE1ED9489C9}" srcId="{D60846C6-3BF4-4183-A849-3A95558473F3}" destId="{43F11B33-A374-4C44-8A1D-84EB4DF0F5B5}" srcOrd="6" destOrd="0" parTransId="{C39005AC-BB4A-44B1-B03D-49A610A93C13}" sibTransId="{41DCA2E9-9010-4804-AEDC-30CE648D9F1D}"/>
    <dgm:cxn modelId="{6CDD8342-1F0E-4734-9A5F-82981C628A3E}" type="presOf" srcId="{0CFC6097-39E9-46BC-AA6F-66E929EF5F6D}" destId="{80E06E7F-B15C-4E58-918F-433A366CB956}" srcOrd="0" destOrd="0" presId="urn:microsoft.com/office/officeart/2008/layout/VerticalCurvedList"/>
    <dgm:cxn modelId="{0FE0489F-3F3F-431C-8F15-00A981D124E5}" type="presParOf" srcId="{9D1987F2-512A-472C-B674-4A0C6DBC420F}" destId="{558294B1-71B6-4454-88F0-7B01C00923CC}" srcOrd="0" destOrd="0" presId="urn:microsoft.com/office/officeart/2008/layout/VerticalCurvedList"/>
    <dgm:cxn modelId="{AF7988D3-9F12-4F04-8D27-D50C98865D47}" type="presParOf" srcId="{558294B1-71B6-4454-88F0-7B01C00923CC}" destId="{5246FE27-F3F3-4BB3-A707-35051EE3DB41}" srcOrd="0" destOrd="0" presId="urn:microsoft.com/office/officeart/2008/layout/VerticalCurvedList"/>
    <dgm:cxn modelId="{94F82DCB-6CF6-4D20-82B3-E07FF03861B7}" type="presParOf" srcId="{5246FE27-F3F3-4BB3-A707-35051EE3DB41}" destId="{8CB86B7D-E66A-44C5-ACB2-C30CB207DD15}" srcOrd="0" destOrd="0" presId="urn:microsoft.com/office/officeart/2008/layout/VerticalCurvedList"/>
    <dgm:cxn modelId="{09623A88-00A7-496C-8021-2689BA1EDAFA}" type="presParOf" srcId="{5246FE27-F3F3-4BB3-A707-35051EE3DB41}" destId="{016A492D-8A64-4ABB-9DD9-691CF472B897}" srcOrd="1" destOrd="0" presId="urn:microsoft.com/office/officeart/2008/layout/VerticalCurvedList"/>
    <dgm:cxn modelId="{96B41A11-FF04-4153-84DF-D3AF1478BD0D}" type="presParOf" srcId="{5246FE27-F3F3-4BB3-A707-35051EE3DB41}" destId="{B6AF1562-2045-45CA-B88B-120B1A7BF872}" srcOrd="2" destOrd="0" presId="urn:microsoft.com/office/officeart/2008/layout/VerticalCurvedList"/>
    <dgm:cxn modelId="{E79FA2F3-F667-4239-B192-CDE138506F95}" type="presParOf" srcId="{5246FE27-F3F3-4BB3-A707-35051EE3DB41}" destId="{776CD067-1747-4F6D-9EF8-EF4EB0F4A091}" srcOrd="3" destOrd="0" presId="urn:microsoft.com/office/officeart/2008/layout/VerticalCurvedList"/>
    <dgm:cxn modelId="{70F3DC07-6754-4D9F-AFED-7B652FEF6692}" type="presParOf" srcId="{558294B1-71B6-4454-88F0-7B01C00923CC}" destId="{80E06E7F-B15C-4E58-918F-433A366CB956}" srcOrd="1" destOrd="0" presId="urn:microsoft.com/office/officeart/2008/layout/VerticalCurvedList"/>
    <dgm:cxn modelId="{20ECF5D6-F75E-4F22-B8EB-59B18A275C82}" type="presParOf" srcId="{558294B1-71B6-4454-88F0-7B01C00923CC}" destId="{542B5386-DD53-4290-ADBC-FC102E43C9D2}" srcOrd="2" destOrd="0" presId="urn:microsoft.com/office/officeart/2008/layout/VerticalCurvedList"/>
    <dgm:cxn modelId="{FDC99D3E-1704-4013-AAB5-2932DA1A0357}" type="presParOf" srcId="{542B5386-DD53-4290-ADBC-FC102E43C9D2}" destId="{F52FC370-4FBB-4CD2-B75C-40F29B5AADBC}" srcOrd="0" destOrd="0" presId="urn:microsoft.com/office/officeart/2008/layout/VerticalCurvedList"/>
    <dgm:cxn modelId="{3E2740A9-BB07-4529-B52B-6179724A9BCF}" type="presParOf" srcId="{558294B1-71B6-4454-88F0-7B01C00923CC}" destId="{AB3179D5-CB2C-4D5F-AAF0-EF3627D0F99C}" srcOrd="3" destOrd="0" presId="urn:microsoft.com/office/officeart/2008/layout/VerticalCurvedList"/>
    <dgm:cxn modelId="{F67F823C-17FC-4982-97E6-6FE6B3583047}" type="presParOf" srcId="{558294B1-71B6-4454-88F0-7B01C00923CC}" destId="{14DF4C08-EE9E-42ED-B500-CBF2F7B14D68}" srcOrd="4" destOrd="0" presId="urn:microsoft.com/office/officeart/2008/layout/VerticalCurvedList"/>
    <dgm:cxn modelId="{4D54BCC7-23FE-4051-93D1-0A5C988B0F4E}" type="presParOf" srcId="{14DF4C08-EE9E-42ED-B500-CBF2F7B14D68}" destId="{5F909793-D6D8-4B6C-92F2-039E08C7FB0F}" srcOrd="0" destOrd="0" presId="urn:microsoft.com/office/officeart/2008/layout/VerticalCurvedList"/>
    <dgm:cxn modelId="{E5F489F2-F39F-47B9-AD70-CB372D12692D}" type="presParOf" srcId="{558294B1-71B6-4454-88F0-7B01C00923CC}" destId="{67852099-69A3-4ED6-A98C-C67BF1175FE7}" srcOrd="5" destOrd="0" presId="urn:microsoft.com/office/officeart/2008/layout/VerticalCurvedList"/>
    <dgm:cxn modelId="{90B47066-9554-4720-8A47-8CD593DAD321}" type="presParOf" srcId="{558294B1-71B6-4454-88F0-7B01C00923CC}" destId="{16066DED-6AE4-4DB7-8ED0-92325EA06811}" srcOrd="6" destOrd="0" presId="urn:microsoft.com/office/officeart/2008/layout/VerticalCurvedList"/>
    <dgm:cxn modelId="{70788B8F-231C-4F14-9439-B14376AFB2E6}" type="presParOf" srcId="{16066DED-6AE4-4DB7-8ED0-92325EA06811}" destId="{5E982718-C6A1-41F0-9555-03E16E1E8054}" srcOrd="0" destOrd="0" presId="urn:microsoft.com/office/officeart/2008/layout/VerticalCurvedList"/>
    <dgm:cxn modelId="{DBF91DD1-6114-44AF-BAFB-755ACB31DCB7}" type="presParOf" srcId="{558294B1-71B6-4454-88F0-7B01C00923CC}" destId="{53BAAF5B-917B-460C-AFE1-44FC598E6B24}" srcOrd="7" destOrd="0" presId="urn:microsoft.com/office/officeart/2008/layout/VerticalCurvedList"/>
    <dgm:cxn modelId="{9B5B1653-DB38-4F7C-ACF6-418431A5DC58}" type="presParOf" srcId="{558294B1-71B6-4454-88F0-7B01C00923CC}" destId="{497D13A8-2650-41D2-A017-551833037709}" srcOrd="8" destOrd="0" presId="urn:microsoft.com/office/officeart/2008/layout/VerticalCurvedList"/>
    <dgm:cxn modelId="{CF56337B-9002-4617-BCCA-6A42C8062C37}" type="presParOf" srcId="{497D13A8-2650-41D2-A017-551833037709}" destId="{134498E7-5DA7-4869-BC94-FBCA2777A75E}" srcOrd="0" destOrd="0" presId="urn:microsoft.com/office/officeart/2008/layout/VerticalCurvedList"/>
    <dgm:cxn modelId="{029329C8-4429-4C70-91FD-F2197656C983}" type="presParOf" srcId="{558294B1-71B6-4454-88F0-7B01C00923CC}" destId="{5DD93519-5ED7-4916-B3A7-F5A4D71F768B}" srcOrd="9" destOrd="0" presId="urn:microsoft.com/office/officeart/2008/layout/VerticalCurvedList"/>
    <dgm:cxn modelId="{68187AF8-A635-4C1B-BAC8-DEDA9321A524}" type="presParOf" srcId="{558294B1-71B6-4454-88F0-7B01C00923CC}" destId="{2553EBE0-D621-4488-809D-B011AFBF8D1D}" srcOrd="10" destOrd="0" presId="urn:microsoft.com/office/officeart/2008/layout/VerticalCurvedList"/>
    <dgm:cxn modelId="{61830F21-4EF9-4DB5-80E2-3AE9AD979D7A}" type="presParOf" srcId="{2553EBE0-D621-4488-809D-B011AFBF8D1D}" destId="{1BC5E19D-A38D-41F0-AC20-A3A2932DB138}" srcOrd="0" destOrd="0" presId="urn:microsoft.com/office/officeart/2008/layout/VerticalCurvedList"/>
    <dgm:cxn modelId="{6A3CBC23-A672-4EE5-8CFA-736B0A16E6A9}" type="presParOf" srcId="{558294B1-71B6-4454-88F0-7B01C00923CC}" destId="{1E56D284-F74F-4112-87D4-E3834D368676}" srcOrd="11" destOrd="0" presId="urn:microsoft.com/office/officeart/2008/layout/VerticalCurvedList"/>
    <dgm:cxn modelId="{5C3646E9-6473-4EB0-A346-3FDCA46C00B6}" type="presParOf" srcId="{558294B1-71B6-4454-88F0-7B01C00923CC}" destId="{B177D8C3-B38F-472C-AE6B-30BBB1F19A19}" srcOrd="12" destOrd="0" presId="urn:microsoft.com/office/officeart/2008/layout/VerticalCurvedList"/>
    <dgm:cxn modelId="{B19F592D-14C1-4E2D-8374-85608E997798}" type="presParOf" srcId="{B177D8C3-B38F-472C-AE6B-30BBB1F19A19}" destId="{F6D825E0-1CBB-4643-A6E6-7698138163E3}" srcOrd="0" destOrd="0" presId="urn:microsoft.com/office/officeart/2008/layout/VerticalCurvedList"/>
    <dgm:cxn modelId="{76A842AE-28D6-4653-88F1-CF988F45F72A}" type="presParOf" srcId="{558294B1-71B6-4454-88F0-7B01C00923CC}" destId="{7D195964-E628-46A9-876F-244B0438CDCA}" srcOrd="13" destOrd="0" presId="urn:microsoft.com/office/officeart/2008/layout/VerticalCurvedList"/>
    <dgm:cxn modelId="{A433214D-6169-4D1A-AAB7-333340C76282}" type="presParOf" srcId="{558294B1-71B6-4454-88F0-7B01C00923CC}" destId="{968C2212-3CB5-4B62-8B9B-C6AF5F079D48}" srcOrd="14" destOrd="0" presId="urn:microsoft.com/office/officeart/2008/layout/VerticalCurvedList"/>
    <dgm:cxn modelId="{50EDBFC9-F156-43A8-BBD9-6AEADFEF4D34}" type="presParOf" srcId="{968C2212-3CB5-4B62-8B9B-C6AF5F079D48}" destId="{B385AE6F-550F-41D9-A274-E14D7684B26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9AA32-CE3C-4813-967A-61E6FBDC1C50}"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65254D28-4B8D-41C6-AA2E-CD0E8DA9FDE2}">
      <dgm:prSet/>
      <dgm:spPr/>
      <dgm:t>
        <a:bodyPr/>
        <a:lstStyle/>
        <a:p>
          <a:pPr rtl="0"/>
          <a:r>
            <a:rPr lang="en-US" dirty="0"/>
            <a:t>Indicators and Triggers</a:t>
          </a:r>
        </a:p>
      </dgm:t>
    </dgm:pt>
    <dgm:pt modelId="{56F478A6-79FB-48AA-9C4A-6632186BDB13}" type="parTrans" cxnId="{FB84DAC8-088A-46DA-B320-76A1B67CA6EE}">
      <dgm:prSet/>
      <dgm:spPr/>
      <dgm:t>
        <a:bodyPr/>
        <a:lstStyle/>
        <a:p>
          <a:endParaRPr lang="en-US"/>
        </a:p>
      </dgm:t>
    </dgm:pt>
    <dgm:pt modelId="{368F06AC-C92D-49B1-ABCC-E8EC6D990911}" type="sibTrans" cxnId="{FB84DAC8-088A-46DA-B320-76A1B67CA6EE}">
      <dgm:prSet/>
      <dgm:spPr/>
      <dgm:t>
        <a:bodyPr/>
        <a:lstStyle/>
        <a:p>
          <a:endParaRPr lang="en-US"/>
        </a:p>
      </dgm:t>
    </dgm:pt>
    <dgm:pt modelId="{24B8A4E1-A033-443E-B0A1-E523BE4EAD7D}">
      <dgm:prSet/>
      <dgm:spPr/>
      <dgm:t>
        <a:bodyPr/>
        <a:lstStyle/>
        <a:p>
          <a:pPr rtl="0"/>
          <a:r>
            <a:rPr lang="en-US" dirty="0"/>
            <a:t>Incident management</a:t>
          </a:r>
        </a:p>
      </dgm:t>
    </dgm:pt>
    <dgm:pt modelId="{85D34F66-80D9-4D11-817F-62873545CB17}" type="parTrans" cxnId="{02F63566-8C29-43F8-91DA-4487F2A3587B}">
      <dgm:prSet/>
      <dgm:spPr/>
      <dgm:t>
        <a:bodyPr/>
        <a:lstStyle/>
        <a:p>
          <a:endParaRPr lang="en-US"/>
        </a:p>
      </dgm:t>
    </dgm:pt>
    <dgm:pt modelId="{EAF154FD-7EEF-407C-996F-05E4D9DEB2FF}" type="sibTrans" cxnId="{02F63566-8C29-43F8-91DA-4487F2A3587B}">
      <dgm:prSet/>
      <dgm:spPr/>
      <dgm:t>
        <a:bodyPr/>
        <a:lstStyle/>
        <a:p>
          <a:endParaRPr lang="en-US"/>
        </a:p>
      </dgm:t>
    </dgm:pt>
    <dgm:pt modelId="{AC255A68-EE61-4643-BE5E-D0927008C579}">
      <dgm:prSet/>
      <dgm:spPr/>
      <dgm:t>
        <a:bodyPr/>
        <a:lstStyle/>
        <a:p>
          <a:pPr rtl="0"/>
          <a:r>
            <a:rPr lang="en-US"/>
            <a:t>Clinical input</a:t>
          </a:r>
        </a:p>
      </dgm:t>
    </dgm:pt>
    <dgm:pt modelId="{1DCDB158-9269-4351-93FA-ED5AEC43EC58}" type="parTrans" cxnId="{8C50C8CF-BB2B-43D7-B141-DC6F92500470}">
      <dgm:prSet/>
      <dgm:spPr/>
      <dgm:t>
        <a:bodyPr/>
        <a:lstStyle/>
        <a:p>
          <a:endParaRPr lang="en-US"/>
        </a:p>
      </dgm:t>
    </dgm:pt>
    <dgm:pt modelId="{C9C1AB11-5E60-47DF-A088-39F363D99B6F}" type="sibTrans" cxnId="{8C50C8CF-BB2B-43D7-B141-DC6F92500470}">
      <dgm:prSet/>
      <dgm:spPr/>
      <dgm:t>
        <a:bodyPr/>
        <a:lstStyle/>
        <a:p>
          <a:endParaRPr lang="en-US"/>
        </a:p>
      </dgm:t>
    </dgm:pt>
    <dgm:pt modelId="{2895A8A3-F76D-44AC-8E3A-CF1DEC4BF783}">
      <dgm:prSet/>
      <dgm:spPr/>
      <dgm:t>
        <a:bodyPr/>
        <a:lstStyle/>
        <a:p>
          <a:pPr rtl="0"/>
          <a:r>
            <a:rPr lang="en-US"/>
            <a:t>Communications</a:t>
          </a:r>
        </a:p>
      </dgm:t>
    </dgm:pt>
    <dgm:pt modelId="{BEB8C42B-FECA-4119-9F45-1E448165202E}" type="parTrans" cxnId="{6C83BED0-F5DF-4233-873B-895F7B825652}">
      <dgm:prSet/>
      <dgm:spPr/>
      <dgm:t>
        <a:bodyPr/>
        <a:lstStyle/>
        <a:p>
          <a:endParaRPr lang="en-US"/>
        </a:p>
      </dgm:t>
    </dgm:pt>
    <dgm:pt modelId="{0DC0B473-D7EE-4CF2-A1C2-FD232909D690}" type="sibTrans" cxnId="{6C83BED0-F5DF-4233-873B-895F7B825652}">
      <dgm:prSet/>
      <dgm:spPr/>
      <dgm:t>
        <a:bodyPr/>
        <a:lstStyle/>
        <a:p>
          <a:endParaRPr lang="en-US"/>
        </a:p>
      </dgm:t>
    </dgm:pt>
    <dgm:pt modelId="{46A010D1-D465-438F-9FC6-EEFA30658E3B}">
      <dgm:prSet/>
      <dgm:spPr/>
      <dgm:t>
        <a:bodyPr/>
        <a:lstStyle/>
        <a:p>
          <a:pPr rtl="0"/>
          <a:r>
            <a:rPr lang="en-US"/>
            <a:t>‘Triage’ decisions (restrictions, etc.) and processes</a:t>
          </a:r>
        </a:p>
      </dgm:t>
    </dgm:pt>
    <dgm:pt modelId="{35BD367E-9AE9-468E-AF6B-48703C5A728C}" type="parTrans" cxnId="{867C6E5A-DE76-422E-A99A-D2BC31875090}">
      <dgm:prSet/>
      <dgm:spPr/>
      <dgm:t>
        <a:bodyPr/>
        <a:lstStyle/>
        <a:p>
          <a:endParaRPr lang="en-US"/>
        </a:p>
      </dgm:t>
    </dgm:pt>
    <dgm:pt modelId="{332DEBDF-F782-4F9F-9016-8AAA89F58BD3}" type="sibTrans" cxnId="{867C6E5A-DE76-422E-A99A-D2BC31875090}">
      <dgm:prSet/>
      <dgm:spPr/>
      <dgm:t>
        <a:bodyPr/>
        <a:lstStyle/>
        <a:p>
          <a:endParaRPr lang="en-US"/>
        </a:p>
      </dgm:t>
    </dgm:pt>
    <dgm:pt modelId="{68634185-CCF1-402D-98BD-FEEDD329C2D7}">
      <dgm:prSet/>
      <dgm:spPr/>
      <dgm:t>
        <a:bodyPr/>
        <a:lstStyle/>
        <a:p>
          <a:pPr rtl="0"/>
          <a:r>
            <a:rPr lang="en-US"/>
            <a:t>Quality assurance and reporting</a:t>
          </a:r>
        </a:p>
      </dgm:t>
    </dgm:pt>
    <dgm:pt modelId="{6CB39253-00DD-49A3-AE76-04A41B5EE07A}" type="parTrans" cxnId="{774F7C57-2B43-43DD-9D0B-EAADFCBF0C2A}">
      <dgm:prSet/>
      <dgm:spPr/>
      <dgm:t>
        <a:bodyPr/>
        <a:lstStyle/>
        <a:p>
          <a:endParaRPr lang="en-US"/>
        </a:p>
      </dgm:t>
    </dgm:pt>
    <dgm:pt modelId="{513F6364-317E-4473-B71C-C923FAB139B3}" type="sibTrans" cxnId="{774F7C57-2B43-43DD-9D0B-EAADFCBF0C2A}">
      <dgm:prSet/>
      <dgm:spPr/>
      <dgm:t>
        <a:bodyPr/>
        <a:lstStyle/>
        <a:p>
          <a:endParaRPr lang="en-US"/>
        </a:p>
      </dgm:t>
    </dgm:pt>
    <dgm:pt modelId="{6E83C71F-9F51-4752-AA4C-5F29842705E6}">
      <dgm:prSet/>
      <dgm:spPr/>
      <dgm:t>
        <a:bodyPr/>
        <a:lstStyle/>
        <a:p>
          <a:pPr rtl="0"/>
          <a:r>
            <a:rPr lang="en-US"/>
            <a:t>Coalition and other actions to return to conventional status</a:t>
          </a:r>
        </a:p>
      </dgm:t>
    </dgm:pt>
    <dgm:pt modelId="{316596F9-1042-4922-9362-A2A73611A936}" type="parTrans" cxnId="{03A37B52-6C15-48EC-A8D1-25F28D767009}">
      <dgm:prSet/>
      <dgm:spPr/>
      <dgm:t>
        <a:bodyPr/>
        <a:lstStyle/>
        <a:p>
          <a:endParaRPr lang="en-US"/>
        </a:p>
      </dgm:t>
    </dgm:pt>
    <dgm:pt modelId="{E651FBE4-5B7D-4E44-8A58-53EE85E82EDA}" type="sibTrans" cxnId="{03A37B52-6C15-48EC-A8D1-25F28D767009}">
      <dgm:prSet/>
      <dgm:spPr/>
      <dgm:t>
        <a:bodyPr/>
        <a:lstStyle/>
        <a:p>
          <a:endParaRPr lang="en-US"/>
        </a:p>
      </dgm:t>
    </dgm:pt>
    <dgm:pt modelId="{615CC321-546B-4208-A062-695DDF6C43F1}" type="pres">
      <dgm:prSet presAssocID="{2429AA32-CE3C-4813-967A-61E6FBDC1C50}" presName="diagram" presStyleCnt="0">
        <dgm:presLayoutVars>
          <dgm:dir/>
          <dgm:resizeHandles val="exact"/>
        </dgm:presLayoutVars>
      </dgm:prSet>
      <dgm:spPr/>
      <dgm:t>
        <a:bodyPr/>
        <a:lstStyle/>
        <a:p>
          <a:endParaRPr lang="en-US"/>
        </a:p>
      </dgm:t>
    </dgm:pt>
    <dgm:pt modelId="{5A6E7B73-8770-4B1D-94B2-485896836404}" type="pres">
      <dgm:prSet presAssocID="{65254D28-4B8D-41C6-AA2E-CD0E8DA9FDE2}" presName="node" presStyleLbl="node1" presStyleIdx="0" presStyleCnt="7">
        <dgm:presLayoutVars>
          <dgm:bulletEnabled val="1"/>
        </dgm:presLayoutVars>
      </dgm:prSet>
      <dgm:spPr/>
      <dgm:t>
        <a:bodyPr/>
        <a:lstStyle/>
        <a:p>
          <a:endParaRPr lang="en-US"/>
        </a:p>
      </dgm:t>
    </dgm:pt>
    <dgm:pt modelId="{19742A4A-7B92-4561-9170-E95F10B7B679}" type="pres">
      <dgm:prSet presAssocID="{368F06AC-C92D-49B1-ABCC-E8EC6D990911}" presName="sibTrans" presStyleCnt="0"/>
      <dgm:spPr/>
    </dgm:pt>
    <dgm:pt modelId="{1F026624-DF22-40AF-BD2F-F13C6FA55F62}" type="pres">
      <dgm:prSet presAssocID="{24B8A4E1-A033-443E-B0A1-E523BE4EAD7D}" presName="node" presStyleLbl="node1" presStyleIdx="1" presStyleCnt="7">
        <dgm:presLayoutVars>
          <dgm:bulletEnabled val="1"/>
        </dgm:presLayoutVars>
      </dgm:prSet>
      <dgm:spPr/>
      <dgm:t>
        <a:bodyPr/>
        <a:lstStyle/>
        <a:p>
          <a:endParaRPr lang="en-US"/>
        </a:p>
      </dgm:t>
    </dgm:pt>
    <dgm:pt modelId="{BD7C8549-17EF-4EBE-89C7-F9A1F082B149}" type="pres">
      <dgm:prSet presAssocID="{EAF154FD-7EEF-407C-996F-05E4D9DEB2FF}" presName="sibTrans" presStyleCnt="0"/>
      <dgm:spPr/>
    </dgm:pt>
    <dgm:pt modelId="{599290E1-457C-4E5C-8E49-17B3C8055437}" type="pres">
      <dgm:prSet presAssocID="{AC255A68-EE61-4643-BE5E-D0927008C579}" presName="node" presStyleLbl="node1" presStyleIdx="2" presStyleCnt="7">
        <dgm:presLayoutVars>
          <dgm:bulletEnabled val="1"/>
        </dgm:presLayoutVars>
      </dgm:prSet>
      <dgm:spPr/>
      <dgm:t>
        <a:bodyPr/>
        <a:lstStyle/>
        <a:p>
          <a:endParaRPr lang="en-US"/>
        </a:p>
      </dgm:t>
    </dgm:pt>
    <dgm:pt modelId="{0F634E45-BDD8-4888-8A2F-FEE1A85FFC93}" type="pres">
      <dgm:prSet presAssocID="{C9C1AB11-5E60-47DF-A088-39F363D99B6F}" presName="sibTrans" presStyleCnt="0"/>
      <dgm:spPr/>
    </dgm:pt>
    <dgm:pt modelId="{ED2FA035-44EF-4018-AA64-D578B69A81E8}" type="pres">
      <dgm:prSet presAssocID="{2895A8A3-F76D-44AC-8E3A-CF1DEC4BF783}" presName="node" presStyleLbl="node1" presStyleIdx="3" presStyleCnt="7">
        <dgm:presLayoutVars>
          <dgm:bulletEnabled val="1"/>
        </dgm:presLayoutVars>
      </dgm:prSet>
      <dgm:spPr/>
      <dgm:t>
        <a:bodyPr/>
        <a:lstStyle/>
        <a:p>
          <a:endParaRPr lang="en-US"/>
        </a:p>
      </dgm:t>
    </dgm:pt>
    <dgm:pt modelId="{98221A27-76CA-4011-8D2D-6A5FE79E6DEB}" type="pres">
      <dgm:prSet presAssocID="{0DC0B473-D7EE-4CF2-A1C2-FD232909D690}" presName="sibTrans" presStyleCnt="0"/>
      <dgm:spPr/>
    </dgm:pt>
    <dgm:pt modelId="{E1BB0CD8-1D18-4C92-A4A4-DBC5FFB62435}" type="pres">
      <dgm:prSet presAssocID="{46A010D1-D465-438F-9FC6-EEFA30658E3B}" presName="node" presStyleLbl="node1" presStyleIdx="4" presStyleCnt="7">
        <dgm:presLayoutVars>
          <dgm:bulletEnabled val="1"/>
        </dgm:presLayoutVars>
      </dgm:prSet>
      <dgm:spPr/>
      <dgm:t>
        <a:bodyPr/>
        <a:lstStyle/>
        <a:p>
          <a:endParaRPr lang="en-US"/>
        </a:p>
      </dgm:t>
    </dgm:pt>
    <dgm:pt modelId="{C1B3BC33-C40C-4035-9F1D-F19DEC35FA25}" type="pres">
      <dgm:prSet presAssocID="{332DEBDF-F782-4F9F-9016-8AAA89F58BD3}" presName="sibTrans" presStyleCnt="0"/>
      <dgm:spPr/>
    </dgm:pt>
    <dgm:pt modelId="{316919C2-2B7B-4C1F-8A36-7048A6AE1A3F}" type="pres">
      <dgm:prSet presAssocID="{68634185-CCF1-402D-98BD-FEEDD329C2D7}" presName="node" presStyleLbl="node1" presStyleIdx="5" presStyleCnt="7">
        <dgm:presLayoutVars>
          <dgm:bulletEnabled val="1"/>
        </dgm:presLayoutVars>
      </dgm:prSet>
      <dgm:spPr/>
      <dgm:t>
        <a:bodyPr/>
        <a:lstStyle/>
        <a:p>
          <a:endParaRPr lang="en-US"/>
        </a:p>
      </dgm:t>
    </dgm:pt>
    <dgm:pt modelId="{FF11984B-FDCB-4CF5-97B3-106FED3323CC}" type="pres">
      <dgm:prSet presAssocID="{513F6364-317E-4473-B71C-C923FAB139B3}" presName="sibTrans" presStyleCnt="0"/>
      <dgm:spPr/>
    </dgm:pt>
    <dgm:pt modelId="{77787501-0F97-4B61-9C18-41845B6B5E5F}" type="pres">
      <dgm:prSet presAssocID="{6E83C71F-9F51-4752-AA4C-5F29842705E6}" presName="node" presStyleLbl="node1" presStyleIdx="6" presStyleCnt="7">
        <dgm:presLayoutVars>
          <dgm:bulletEnabled val="1"/>
        </dgm:presLayoutVars>
      </dgm:prSet>
      <dgm:spPr/>
      <dgm:t>
        <a:bodyPr/>
        <a:lstStyle/>
        <a:p>
          <a:endParaRPr lang="en-US"/>
        </a:p>
      </dgm:t>
    </dgm:pt>
  </dgm:ptLst>
  <dgm:cxnLst>
    <dgm:cxn modelId="{AED31E08-7209-49EA-B6EC-2191E8B59CEB}" type="presOf" srcId="{46A010D1-D465-438F-9FC6-EEFA30658E3B}" destId="{E1BB0CD8-1D18-4C92-A4A4-DBC5FFB62435}" srcOrd="0" destOrd="0" presId="urn:microsoft.com/office/officeart/2005/8/layout/default"/>
    <dgm:cxn modelId="{FB84DAC8-088A-46DA-B320-76A1B67CA6EE}" srcId="{2429AA32-CE3C-4813-967A-61E6FBDC1C50}" destId="{65254D28-4B8D-41C6-AA2E-CD0E8DA9FDE2}" srcOrd="0" destOrd="0" parTransId="{56F478A6-79FB-48AA-9C4A-6632186BDB13}" sibTransId="{368F06AC-C92D-49B1-ABCC-E8EC6D990911}"/>
    <dgm:cxn modelId="{6C83BED0-F5DF-4233-873B-895F7B825652}" srcId="{2429AA32-CE3C-4813-967A-61E6FBDC1C50}" destId="{2895A8A3-F76D-44AC-8E3A-CF1DEC4BF783}" srcOrd="3" destOrd="0" parTransId="{BEB8C42B-FECA-4119-9F45-1E448165202E}" sibTransId="{0DC0B473-D7EE-4CF2-A1C2-FD232909D690}"/>
    <dgm:cxn modelId="{D3737667-051B-417C-9B4C-0EBC48A58CA5}" type="presOf" srcId="{24B8A4E1-A033-443E-B0A1-E523BE4EAD7D}" destId="{1F026624-DF22-40AF-BD2F-F13C6FA55F62}" srcOrd="0" destOrd="0" presId="urn:microsoft.com/office/officeart/2005/8/layout/default"/>
    <dgm:cxn modelId="{02F63566-8C29-43F8-91DA-4487F2A3587B}" srcId="{2429AA32-CE3C-4813-967A-61E6FBDC1C50}" destId="{24B8A4E1-A033-443E-B0A1-E523BE4EAD7D}" srcOrd="1" destOrd="0" parTransId="{85D34F66-80D9-4D11-817F-62873545CB17}" sibTransId="{EAF154FD-7EEF-407C-996F-05E4D9DEB2FF}"/>
    <dgm:cxn modelId="{C66979DD-CA96-40AD-9058-2BD9593482B6}" type="presOf" srcId="{2895A8A3-F76D-44AC-8E3A-CF1DEC4BF783}" destId="{ED2FA035-44EF-4018-AA64-D578B69A81E8}" srcOrd="0" destOrd="0" presId="urn:microsoft.com/office/officeart/2005/8/layout/default"/>
    <dgm:cxn modelId="{774F7C57-2B43-43DD-9D0B-EAADFCBF0C2A}" srcId="{2429AA32-CE3C-4813-967A-61E6FBDC1C50}" destId="{68634185-CCF1-402D-98BD-FEEDD329C2D7}" srcOrd="5" destOrd="0" parTransId="{6CB39253-00DD-49A3-AE76-04A41B5EE07A}" sibTransId="{513F6364-317E-4473-B71C-C923FAB139B3}"/>
    <dgm:cxn modelId="{984F4A7D-46AE-4274-9743-554742C9CD93}" type="presOf" srcId="{6E83C71F-9F51-4752-AA4C-5F29842705E6}" destId="{77787501-0F97-4B61-9C18-41845B6B5E5F}" srcOrd="0" destOrd="0" presId="urn:microsoft.com/office/officeart/2005/8/layout/default"/>
    <dgm:cxn modelId="{867C6E5A-DE76-422E-A99A-D2BC31875090}" srcId="{2429AA32-CE3C-4813-967A-61E6FBDC1C50}" destId="{46A010D1-D465-438F-9FC6-EEFA30658E3B}" srcOrd="4" destOrd="0" parTransId="{35BD367E-9AE9-468E-AF6B-48703C5A728C}" sibTransId="{332DEBDF-F782-4F9F-9016-8AAA89F58BD3}"/>
    <dgm:cxn modelId="{C0BBBA9C-1D9F-413A-92BB-7CC7CFDD209F}" type="presOf" srcId="{65254D28-4B8D-41C6-AA2E-CD0E8DA9FDE2}" destId="{5A6E7B73-8770-4B1D-94B2-485896836404}" srcOrd="0" destOrd="0" presId="urn:microsoft.com/office/officeart/2005/8/layout/default"/>
    <dgm:cxn modelId="{DA6A6483-D956-4318-88BB-2119F8045265}" type="presOf" srcId="{2429AA32-CE3C-4813-967A-61E6FBDC1C50}" destId="{615CC321-546B-4208-A062-695DDF6C43F1}" srcOrd="0" destOrd="0" presId="urn:microsoft.com/office/officeart/2005/8/layout/default"/>
    <dgm:cxn modelId="{25D2BBCE-CFB1-4961-9B6A-F29AFFBEF755}" type="presOf" srcId="{AC255A68-EE61-4643-BE5E-D0927008C579}" destId="{599290E1-457C-4E5C-8E49-17B3C8055437}" srcOrd="0" destOrd="0" presId="urn:microsoft.com/office/officeart/2005/8/layout/default"/>
    <dgm:cxn modelId="{03A37B52-6C15-48EC-A8D1-25F28D767009}" srcId="{2429AA32-CE3C-4813-967A-61E6FBDC1C50}" destId="{6E83C71F-9F51-4752-AA4C-5F29842705E6}" srcOrd="6" destOrd="0" parTransId="{316596F9-1042-4922-9362-A2A73611A936}" sibTransId="{E651FBE4-5B7D-4E44-8A58-53EE85E82EDA}"/>
    <dgm:cxn modelId="{4BCBB9C4-F534-420A-94FF-FAA9BED080EC}" type="presOf" srcId="{68634185-CCF1-402D-98BD-FEEDD329C2D7}" destId="{316919C2-2B7B-4C1F-8A36-7048A6AE1A3F}" srcOrd="0" destOrd="0" presId="urn:microsoft.com/office/officeart/2005/8/layout/default"/>
    <dgm:cxn modelId="{8C50C8CF-BB2B-43D7-B141-DC6F92500470}" srcId="{2429AA32-CE3C-4813-967A-61E6FBDC1C50}" destId="{AC255A68-EE61-4643-BE5E-D0927008C579}" srcOrd="2" destOrd="0" parTransId="{1DCDB158-9269-4351-93FA-ED5AEC43EC58}" sibTransId="{C9C1AB11-5E60-47DF-A088-39F363D99B6F}"/>
    <dgm:cxn modelId="{A81510E3-5D68-4F0A-92B0-6F9B9C957A4C}" type="presParOf" srcId="{615CC321-546B-4208-A062-695DDF6C43F1}" destId="{5A6E7B73-8770-4B1D-94B2-485896836404}" srcOrd="0" destOrd="0" presId="urn:microsoft.com/office/officeart/2005/8/layout/default"/>
    <dgm:cxn modelId="{4327A176-3F53-4F6B-BEAC-D796A57AEDF0}" type="presParOf" srcId="{615CC321-546B-4208-A062-695DDF6C43F1}" destId="{19742A4A-7B92-4561-9170-E95F10B7B679}" srcOrd="1" destOrd="0" presId="urn:microsoft.com/office/officeart/2005/8/layout/default"/>
    <dgm:cxn modelId="{40035398-FE0F-4412-B620-BE735DD109F4}" type="presParOf" srcId="{615CC321-546B-4208-A062-695DDF6C43F1}" destId="{1F026624-DF22-40AF-BD2F-F13C6FA55F62}" srcOrd="2" destOrd="0" presId="urn:microsoft.com/office/officeart/2005/8/layout/default"/>
    <dgm:cxn modelId="{4954F512-E744-478D-B215-1B341598AAE9}" type="presParOf" srcId="{615CC321-546B-4208-A062-695DDF6C43F1}" destId="{BD7C8549-17EF-4EBE-89C7-F9A1F082B149}" srcOrd="3" destOrd="0" presId="urn:microsoft.com/office/officeart/2005/8/layout/default"/>
    <dgm:cxn modelId="{F0C52D96-C6A6-4DEB-89AE-0A5548607849}" type="presParOf" srcId="{615CC321-546B-4208-A062-695DDF6C43F1}" destId="{599290E1-457C-4E5C-8E49-17B3C8055437}" srcOrd="4" destOrd="0" presId="urn:microsoft.com/office/officeart/2005/8/layout/default"/>
    <dgm:cxn modelId="{EA2E07A9-3E36-4AA5-BD0F-0893626CC369}" type="presParOf" srcId="{615CC321-546B-4208-A062-695DDF6C43F1}" destId="{0F634E45-BDD8-4888-8A2F-FEE1A85FFC93}" srcOrd="5" destOrd="0" presId="urn:microsoft.com/office/officeart/2005/8/layout/default"/>
    <dgm:cxn modelId="{E758A8E1-34AF-45B8-8008-70FA31E72540}" type="presParOf" srcId="{615CC321-546B-4208-A062-695DDF6C43F1}" destId="{ED2FA035-44EF-4018-AA64-D578B69A81E8}" srcOrd="6" destOrd="0" presId="urn:microsoft.com/office/officeart/2005/8/layout/default"/>
    <dgm:cxn modelId="{565729AC-834E-46DE-B669-0B8F8236A8EB}" type="presParOf" srcId="{615CC321-546B-4208-A062-695DDF6C43F1}" destId="{98221A27-76CA-4011-8D2D-6A5FE79E6DEB}" srcOrd="7" destOrd="0" presId="urn:microsoft.com/office/officeart/2005/8/layout/default"/>
    <dgm:cxn modelId="{E5A18BB9-6370-408C-A6CC-04EED6EA603B}" type="presParOf" srcId="{615CC321-546B-4208-A062-695DDF6C43F1}" destId="{E1BB0CD8-1D18-4C92-A4A4-DBC5FFB62435}" srcOrd="8" destOrd="0" presId="urn:microsoft.com/office/officeart/2005/8/layout/default"/>
    <dgm:cxn modelId="{ED9384BF-40B6-4F69-893E-6836711A7954}" type="presParOf" srcId="{615CC321-546B-4208-A062-695DDF6C43F1}" destId="{C1B3BC33-C40C-4035-9F1D-F19DEC35FA25}" srcOrd="9" destOrd="0" presId="urn:microsoft.com/office/officeart/2005/8/layout/default"/>
    <dgm:cxn modelId="{953150ED-FD9E-4DB2-B711-0012EEC08FBB}" type="presParOf" srcId="{615CC321-546B-4208-A062-695DDF6C43F1}" destId="{316919C2-2B7B-4C1F-8A36-7048A6AE1A3F}" srcOrd="10" destOrd="0" presId="urn:microsoft.com/office/officeart/2005/8/layout/default"/>
    <dgm:cxn modelId="{8E6F0E08-0DC5-499A-9866-775F2DE86D17}" type="presParOf" srcId="{615CC321-546B-4208-A062-695DDF6C43F1}" destId="{FF11984B-FDCB-4CF5-97B3-106FED3323CC}" srcOrd="11" destOrd="0" presId="urn:microsoft.com/office/officeart/2005/8/layout/default"/>
    <dgm:cxn modelId="{D2153AC6-660F-472C-A9D2-6458278918ED}" type="presParOf" srcId="{615CC321-546B-4208-A062-695DDF6C43F1}" destId="{77787501-0F97-4B61-9C18-41845B6B5E5F}"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00547C-3CD1-41C7-9161-6AEFF0C4C8E7}" type="doc">
      <dgm:prSet loTypeId="urn:microsoft.com/office/officeart/2005/8/layout/venn1" loCatId="relationship" qsTypeId="urn:microsoft.com/office/officeart/2005/8/quickstyle/simple1" qsCatId="simple" csTypeId="urn:microsoft.com/office/officeart/2005/8/colors/colorful1" csCatId="colorful"/>
      <dgm:spPr/>
      <dgm:t>
        <a:bodyPr/>
        <a:lstStyle/>
        <a:p>
          <a:endParaRPr lang="en-US"/>
        </a:p>
      </dgm:t>
    </dgm:pt>
    <dgm:pt modelId="{2EFED298-6A5D-4F2C-94DD-88587D298186}">
      <dgm:prSet custT="1"/>
      <dgm:spPr/>
      <dgm:t>
        <a:bodyPr/>
        <a:lstStyle/>
        <a:p>
          <a:pPr rtl="0"/>
          <a:r>
            <a:rPr lang="en-US" sz="2000" dirty="0">
              <a:solidFill>
                <a:schemeClr val="tx1"/>
              </a:solidFill>
            </a:rPr>
            <a:t>Fairness</a:t>
          </a:r>
        </a:p>
      </dgm:t>
    </dgm:pt>
    <dgm:pt modelId="{F577E892-8D51-41C4-96A0-9FFD6819C1A9}" type="parTrans" cxnId="{B336DF18-DB76-4303-AB12-5DB55371B95C}">
      <dgm:prSet/>
      <dgm:spPr/>
      <dgm:t>
        <a:bodyPr/>
        <a:lstStyle/>
        <a:p>
          <a:endParaRPr lang="en-US" sz="2400">
            <a:solidFill>
              <a:schemeClr val="bg2"/>
            </a:solidFill>
          </a:endParaRPr>
        </a:p>
      </dgm:t>
    </dgm:pt>
    <dgm:pt modelId="{07828328-226F-403A-9E5C-DBEC36B9E104}" type="sibTrans" cxnId="{B336DF18-DB76-4303-AB12-5DB55371B95C}">
      <dgm:prSet/>
      <dgm:spPr/>
      <dgm:t>
        <a:bodyPr/>
        <a:lstStyle/>
        <a:p>
          <a:endParaRPr lang="en-US" sz="2400">
            <a:solidFill>
              <a:schemeClr val="bg2"/>
            </a:solidFill>
          </a:endParaRPr>
        </a:p>
      </dgm:t>
    </dgm:pt>
    <dgm:pt modelId="{5AA108C5-E54E-460C-B371-C8805BF993E8}">
      <dgm:prSet custT="1"/>
      <dgm:spPr/>
      <dgm:t>
        <a:bodyPr/>
        <a:lstStyle/>
        <a:p>
          <a:pPr rtl="0"/>
          <a:r>
            <a:rPr lang="en-US" sz="2000" dirty="0">
              <a:solidFill>
                <a:schemeClr val="tx1"/>
              </a:solidFill>
            </a:rPr>
            <a:t>Accountability</a:t>
          </a:r>
        </a:p>
      </dgm:t>
    </dgm:pt>
    <dgm:pt modelId="{819BF365-7C2E-4899-BD57-5F050E40894F}" type="parTrans" cxnId="{36071664-7228-492C-8AB2-5BC3C20F2ABE}">
      <dgm:prSet/>
      <dgm:spPr/>
      <dgm:t>
        <a:bodyPr/>
        <a:lstStyle/>
        <a:p>
          <a:endParaRPr lang="en-US" sz="2400">
            <a:solidFill>
              <a:schemeClr val="bg2"/>
            </a:solidFill>
          </a:endParaRPr>
        </a:p>
      </dgm:t>
    </dgm:pt>
    <dgm:pt modelId="{EB7F5609-661C-4D76-BC4F-55C837551887}" type="sibTrans" cxnId="{36071664-7228-492C-8AB2-5BC3C20F2ABE}">
      <dgm:prSet/>
      <dgm:spPr/>
      <dgm:t>
        <a:bodyPr/>
        <a:lstStyle/>
        <a:p>
          <a:endParaRPr lang="en-US" sz="2400">
            <a:solidFill>
              <a:schemeClr val="bg2"/>
            </a:solidFill>
          </a:endParaRPr>
        </a:p>
      </dgm:t>
    </dgm:pt>
    <dgm:pt modelId="{CCFED530-C0A3-45CF-A4FD-D3DE95E39E41}">
      <dgm:prSet custT="1"/>
      <dgm:spPr/>
      <dgm:t>
        <a:bodyPr/>
        <a:lstStyle/>
        <a:p>
          <a:pPr rtl="0"/>
          <a:r>
            <a:rPr lang="en-US" sz="2000" dirty="0">
              <a:solidFill>
                <a:schemeClr val="tx1"/>
              </a:solidFill>
            </a:rPr>
            <a:t>Transparency</a:t>
          </a:r>
        </a:p>
      </dgm:t>
    </dgm:pt>
    <dgm:pt modelId="{60B123DE-980C-4244-8A2D-604A51BBAEEE}" type="parTrans" cxnId="{EA764CDD-3F65-4C32-B42B-14E88880B3C1}">
      <dgm:prSet/>
      <dgm:spPr/>
      <dgm:t>
        <a:bodyPr/>
        <a:lstStyle/>
        <a:p>
          <a:endParaRPr lang="en-US" sz="2400">
            <a:solidFill>
              <a:schemeClr val="bg2"/>
            </a:solidFill>
          </a:endParaRPr>
        </a:p>
      </dgm:t>
    </dgm:pt>
    <dgm:pt modelId="{5425E8D4-AEFE-4F11-8301-525F425B8132}" type="sibTrans" cxnId="{EA764CDD-3F65-4C32-B42B-14E88880B3C1}">
      <dgm:prSet/>
      <dgm:spPr/>
      <dgm:t>
        <a:bodyPr/>
        <a:lstStyle/>
        <a:p>
          <a:endParaRPr lang="en-US" sz="2400">
            <a:solidFill>
              <a:schemeClr val="bg2"/>
            </a:solidFill>
          </a:endParaRPr>
        </a:p>
      </dgm:t>
    </dgm:pt>
    <dgm:pt modelId="{72A7F117-6AA7-4C55-A9B1-76C62DE8E86C}">
      <dgm:prSet custT="1"/>
      <dgm:spPr/>
      <dgm:t>
        <a:bodyPr/>
        <a:lstStyle/>
        <a:p>
          <a:pPr rtl="0"/>
          <a:r>
            <a:rPr lang="en-US" sz="2000" dirty="0">
              <a:solidFill>
                <a:schemeClr val="tx1"/>
              </a:solidFill>
            </a:rPr>
            <a:t>The duty to care</a:t>
          </a:r>
        </a:p>
      </dgm:t>
    </dgm:pt>
    <dgm:pt modelId="{2A08E6B7-F2FF-4596-8EA0-17C1A6E5304B}" type="parTrans" cxnId="{824B0D62-CF71-41CE-93F9-53E8E0A737AE}">
      <dgm:prSet/>
      <dgm:spPr/>
      <dgm:t>
        <a:bodyPr/>
        <a:lstStyle/>
        <a:p>
          <a:endParaRPr lang="en-US" sz="2400">
            <a:solidFill>
              <a:schemeClr val="bg2"/>
            </a:solidFill>
          </a:endParaRPr>
        </a:p>
      </dgm:t>
    </dgm:pt>
    <dgm:pt modelId="{4C8947B1-FAA9-4ECE-8AE7-C39EE43454A5}" type="sibTrans" cxnId="{824B0D62-CF71-41CE-93F9-53E8E0A737AE}">
      <dgm:prSet/>
      <dgm:spPr/>
      <dgm:t>
        <a:bodyPr/>
        <a:lstStyle/>
        <a:p>
          <a:endParaRPr lang="en-US" sz="2400">
            <a:solidFill>
              <a:schemeClr val="bg2"/>
            </a:solidFill>
          </a:endParaRPr>
        </a:p>
      </dgm:t>
    </dgm:pt>
    <dgm:pt modelId="{DE9B8769-D130-4CFE-97D2-EC8E877602E4}">
      <dgm:prSet custT="1"/>
      <dgm:spPr/>
      <dgm:t>
        <a:bodyPr/>
        <a:lstStyle/>
        <a:p>
          <a:pPr rtl="0"/>
          <a:r>
            <a:rPr lang="en-US" sz="2000" dirty="0">
              <a:solidFill>
                <a:schemeClr val="tx1"/>
              </a:solidFill>
            </a:rPr>
            <a:t>The duty to steward resources</a:t>
          </a:r>
        </a:p>
      </dgm:t>
    </dgm:pt>
    <dgm:pt modelId="{DF273AC2-7758-4CDA-8F09-18655FE66CD4}" type="parTrans" cxnId="{81334E98-3D40-4741-B33C-6BE52E501DB7}">
      <dgm:prSet/>
      <dgm:spPr/>
      <dgm:t>
        <a:bodyPr/>
        <a:lstStyle/>
        <a:p>
          <a:endParaRPr lang="en-US" sz="2400">
            <a:solidFill>
              <a:schemeClr val="bg2"/>
            </a:solidFill>
          </a:endParaRPr>
        </a:p>
      </dgm:t>
    </dgm:pt>
    <dgm:pt modelId="{7709B731-AE7F-46EB-99AB-4625CF6A40DD}" type="sibTrans" cxnId="{81334E98-3D40-4741-B33C-6BE52E501DB7}">
      <dgm:prSet/>
      <dgm:spPr/>
      <dgm:t>
        <a:bodyPr/>
        <a:lstStyle/>
        <a:p>
          <a:endParaRPr lang="en-US" sz="2400">
            <a:solidFill>
              <a:schemeClr val="bg2"/>
            </a:solidFill>
          </a:endParaRPr>
        </a:p>
      </dgm:t>
    </dgm:pt>
    <dgm:pt modelId="{7B0AE7BE-0B67-48DE-9816-1AD64E5F20F0}">
      <dgm:prSet custT="1"/>
      <dgm:spPr/>
      <dgm:t>
        <a:bodyPr/>
        <a:lstStyle/>
        <a:p>
          <a:pPr rtl="0"/>
          <a:r>
            <a:rPr lang="en-US" sz="2000" dirty="0">
              <a:solidFill>
                <a:schemeClr val="tx1"/>
              </a:solidFill>
            </a:rPr>
            <a:t>Consistency</a:t>
          </a:r>
        </a:p>
      </dgm:t>
    </dgm:pt>
    <dgm:pt modelId="{FC10359B-BAF9-4366-9828-93361CAC9085}" type="parTrans" cxnId="{B08478A0-A859-4C6D-9D67-6C8D8AC154B0}">
      <dgm:prSet/>
      <dgm:spPr/>
      <dgm:t>
        <a:bodyPr/>
        <a:lstStyle/>
        <a:p>
          <a:endParaRPr lang="en-US" sz="2400">
            <a:solidFill>
              <a:schemeClr val="bg2"/>
            </a:solidFill>
          </a:endParaRPr>
        </a:p>
      </dgm:t>
    </dgm:pt>
    <dgm:pt modelId="{D51CB491-080F-410E-AE7C-B4BD293FA184}" type="sibTrans" cxnId="{B08478A0-A859-4C6D-9D67-6C8D8AC154B0}">
      <dgm:prSet/>
      <dgm:spPr/>
      <dgm:t>
        <a:bodyPr/>
        <a:lstStyle/>
        <a:p>
          <a:endParaRPr lang="en-US" sz="2400">
            <a:solidFill>
              <a:schemeClr val="bg2"/>
            </a:solidFill>
          </a:endParaRPr>
        </a:p>
      </dgm:t>
    </dgm:pt>
    <dgm:pt modelId="{182AF8C5-9B58-4E89-84D4-8BE701EF6C32}">
      <dgm:prSet custT="1"/>
      <dgm:spPr/>
      <dgm:t>
        <a:bodyPr/>
        <a:lstStyle/>
        <a:p>
          <a:pPr rtl="0"/>
          <a:r>
            <a:rPr lang="en-US" sz="2000" dirty="0">
              <a:solidFill>
                <a:schemeClr val="tx1"/>
              </a:solidFill>
            </a:rPr>
            <a:t>Proportionality</a:t>
          </a:r>
        </a:p>
      </dgm:t>
    </dgm:pt>
    <dgm:pt modelId="{464A076F-DE46-4927-812E-1192B865D78E}" type="parTrans" cxnId="{ECD55D1A-B631-46A2-83F6-DB86DC42F19E}">
      <dgm:prSet/>
      <dgm:spPr/>
      <dgm:t>
        <a:bodyPr/>
        <a:lstStyle/>
        <a:p>
          <a:endParaRPr lang="en-US" sz="2400">
            <a:solidFill>
              <a:schemeClr val="bg2"/>
            </a:solidFill>
          </a:endParaRPr>
        </a:p>
      </dgm:t>
    </dgm:pt>
    <dgm:pt modelId="{023F5563-6F5D-4758-9E72-BEE4159B572D}" type="sibTrans" cxnId="{ECD55D1A-B631-46A2-83F6-DB86DC42F19E}">
      <dgm:prSet/>
      <dgm:spPr/>
      <dgm:t>
        <a:bodyPr/>
        <a:lstStyle/>
        <a:p>
          <a:endParaRPr lang="en-US" sz="2400">
            <a:solidFill>
              <a:schemeClr val="bg2"/>
            </a:solidFill>
          </a:endParaRPr>
        </a:p>
      </dgm:t>
    </dgm:pt>
    <dgm:pt modelId="{B9D2972B-167D-4AE5-BEEA-745C205A6C0B}" type="pres">
      <dgm:prSet presAssocID="{7400547C-3CD1-41C7-9161-6AEFF0C4C8E7}" presName="compositeShape" presStyleCnt="0">
        <dgm:presLayoutVars>
          <dgm:chMax val="7"/>
          <dgm:dir/>
          <dgm:resizeHandles val="exact"/>
        </dgm:presLayoutVars>
      </dgm:prSet>
      <dgm:spPr/>
      <dgm:t>
        <a:bodyPr/>
        <a:lstStyle/>
        <a:p>
          <a:endParaRPr lang="en-US"/>
        </a:p>
      </dgm:t>
    </dgm:pt>
    <dgm:pt modelId="{29568106-DE14-49AD-9847-637EBF3EDC30}" type="pres">
      <dgm:prSet presAssocID="{2EFED298-6A5D-4F2C-94DD-88587D298186}" presName="circ1" presStyleLbl="vennNode1" presStyleIdx="0" presStyleCnt="7"/>
      <dgm:spPr/>
    </dgm:pt>
    <dgm:pt modelId="{EAFA0EF3-B2BE-41D3-9AC7-1FE157B5F38D}" type="pres">
      <dgm:prSet presAssocID="{2EFED298-6A5D-4F2C-94DD-88587D298186}" presName="circ1Tx" presStyleLbl="revTx" presStyleIdx="0" presStyleCnt="0">
        <dgm:presLayoutVars>
          <dgm:chMax val="0"/>
          <dgm:chPref val="0"/>
          <dgm:bulletEnabled val="1"/>
        </dgm:presLayoutVars>
      </dgm:prSet>
      <dgm:spPr/>
      <dgm:t>
        <a:bodyPr/>
        <a:lstStyle/>
        <a:p>
          <a:endParaRPr lang="en-US"/>
        </a:p>
      </dgm:t>
    </dgm:pt>
    <dgm:pt modelId="{8EADEDC3-0460-41EB-970E-7EF436012321}" type="pres">
      <dgm:prSet presAssocID="{5AA108C5-E54E-460C-B371-C8805BF993E8}" presName="circ2" presStyleLbl="vennNode1" presStyleIdx="1" presStyleCnt="7"/>
      <dgm:spPr/>
    </dgm:pt>
    <dgm:pt modelId="{5561E7FC-5E50-4208-AAB8-D90049AA4272}" type="pres">
      <dgm:prSet presAssocID="{5AA108C5-E54E-460C-B371-C8805BF993E8}" presName="circ2Tx" presStyleLbl="revTx" presStyleIdx="0" presStyleCnt="0">
        <dgm:presLayoutVars>
          <dgm:chMax val="0"/>
          <dgm:chPref val="0"/>
          <dgm:bulletEnabled val="1"/>
        </dgm:presLayoutVars>
      </dgm:prSet>
      <dgm:spPr/>
      <dgm:t>
        <a:bodyPr/>
        <a:lstStyle/>
        <a:p>
          <a:endParaRPr lang="en-US"/>
        </a:p>
      </dgm:t>
    </dgm:pt>
    <dgm:pt modelId="{4F62FAB6-0E08-414F-B5CF-03BC293BEA9C}" type="pres">
      <dgm:prSet presAssocID="{CCFED530-C0A3-45CF-A4FD-D3DE95E39E41}" presName="circ3" presStyleLbl="vennNode1" presStyleIdx="2" presStyleCnt="7"/>
      <dgm:spPr/>
    </dgm:pt>
    <dgm:pt modelId="{25423C91-C871-46BA-8FB7-AD8AFF0563A6}" type="pres">
      <dgm:prSet presAssocID="{CCFED530-C0A3-45CF-A4FD-D3DE95E39E41}" presName="circ3Tx" presStyleLbl="revTx" presStyleIdx="0" presStyleCnt="0">
        <dgm:presLayoutVars>
          <dgm:chMax val="0"/>
          <dgm:chPref val="0"/>
          <dgm:bulletEnabled val="1"/>
        </dgm:presLayoutVars>
      </dgm:prSet>
      <dgm:spPr/>
      <dgm:t>
        <a:bodyPr/>
        <a:lstStyle/>
        <a:p>
          <a:endParaRPr lang="en-US"/>
        </a:p>
      </dgm:t>
    </dgm:pt>
    <dgm:pt modelId="{C81BBFAF-5100-40AD-9FF2-AD422A8C5BDC}" type="pres">
      <dgm:prSet presAssocID="{72A7F117-6AA7-4C55-A9B1-76C62DE8E86C}" presName="circ4" presStyleLbl="vennNode1" presStyleIdx="3" presStyleCnt="7"/>
      <dgm:spPr/>
    </dgm:pt>
    <dgm:pt modelId="{7BFBE34D-135C-4DAC-AB73-DD2D5F5549ED}" type="pres">
      <dgm:prSet presAssocID="{72A7F117-6AA7-4C55-A9B1-76C62DE8E86C}" presName="circ4Tx" presStyleLbl="revTx" presStyleIdx="0" presStyleCnt="0">
        <dgm:presLayoutVars>
          <dgm:chMax val="0"/>
          <dgm:chPref val="0"/>
          <dgm:bulletEnabled val="1"/>
        </dgm:presLayoutVars>
      </dgm:prSet>
      <dgm:spPr/>
      <dgm:t>
        <a:bodyPr/>
        <a:lstStyle/>
        <a:p>
          <a:endParaRPr lang="en-US"/>
        </a:p>
      </dgm:t>
    </dgm:pt>
    <dgm:pt modelId="{A25966C0-0CA5-43D3-8810-5399B5516679}" type="pres">
      <dgm:prSet presAssocID="{DE9B8769-D130-4CFE-97D2-EC8E877602E4}" presName="circ5" presStyleLbl="vennNode1" presStyleIdx="4" presStyleCnt="7"/>
      <dgm:spPr/>
    </dgm:pt>
    <dgm:pt modelId="{0524599F-C970-4E42-B3FB-7040735D8D41}" type="pres">
      <dgm:prSet presAssocID="{DE9B8769-D130-4CFE-97D2-EC8E877602E4}" presName="circ5Tx" presStyleLbl="revTx" presStyleIdx="0" presStyleCnt="0">
        <dgm:presLayoutVars>
          <dgm:chMax val="0"/>
          <dgm:chPref val="0"/>
          <dgm:bulletEnabled val="1"/>
        </dgm:presLayoutVars>
      </dgm:prSet>
      <dgm:spPr/>
      <dgm:t>
        <a:bodyPr/>
        <a:lstStyle/>
        <a:p>
          <a:endParaRPr lang="en-US"/>
        </a:p>
      </dgm:t>
    </dgm:pt>
    <dgm:pt modelId="{D216805E-BA58-4E56-943E-4DBE99A96766}" type="pres">
      <dgm:prSet presAssocID="{7B0AE7BE-0B67-48DE-9816-1AD64E5F20F0}" presName="circ6" presStyleLbl="vennNode1" presStyleIdx="5" presStyleCnt="7"/>
      <dgm:spPr/>
    </dgm:pt>
    <dgm:pt modelId="{8B511D5A-EB1C-4C77-8611-4942F46D5A9C}" type="pres">
      <dgm:prSet presAssocID="{7B0AE7BE-0B67-48DE-9816-1AD64E5F20F0}" presName="circ6Tx" presStyleLbl="revTx" presStyleIdx="0" presStyleCnt="0">
        <dgm:presLayoutVars>
          <dgm:chMax val="0"/>
          <dgm:chPref val="0"/>
          <dgm:bulletEnabled val="1"/>
        </dgm:presLayoutVars>
      </dgm:prSet>
      <dgm:spPr/>
      <dgm:t>
        <a:bodyPr/>
        <a:lstStyle/>
        <a:p>
          <a:endParaRPr lang="en-US"/>
        </a:p>
      </dgm:t>
    </dgm:pt>
    <dgm:pt modelId="{E4215E6C-B915-4DCC-8B07-BFDB08B0886B}" type="pres">
      <dgm:prSet presAssocID="{182AF8C5-9B58-4E89-84D4-8BE701EF6C32}" presName="circ7" presStyleLbl="vennNode1" presStyleIdx="6" presStyleCnt="7"/>
      <dgm:spPr/>
    </dgm:pt>
    <dgm:pt modelId="{AAB00130-4EB0-41F1-9814-6CFF5F192DF5}" type="pres">
      <dgm:prSet presAssocID="{182AF8C5-9B58-4E89-84D4-8BE701EF6C32}" presName="circ7Tx" presStyleLbl="revTx" presStyleIdx="0" presStyleCnt="0">
        <dgm:presLayoutVars>
          <dgm:chMax val="0"/>
          <dgm:chPref val="0"/>
          <dgm:bulletEnabled val="1"/>
        </dgm:presLayoutVars>
      </dgm:prSet>
      <dgm:spPr/>
      <dgm:t>
        <a:bodyPr/>
        <a:lstStyle/>
        <a:p>
          <a:endParaRPr lang="en-US"/>
        </a:p>
      </dgm:t>
    </dgm:pt>
  </dgm:ptLst>
  <dgm:cxnLst>
    <dgm:cxn modelId="{EA764CDD-3F65-4C32-B42B-14E88880B3C1}" srcId="{7400547C-3CD1-41C7-9161-6AEFF0C4C8E7}" destId="{CCFED530-C0A3-45CF-A4FD-D3DE95E39E41}" srcOrd="2" destOrd="0" parTransId="{60B123DE-980C-4244-8A2D-604A51BBAEEE}" sibTransId="{5425E8D4-AEFE-4F11-8301-525F425B8132}"/>
    <dgm:cxn modelId="{4FFD6A35-A3B4-47DC-BE3C-AD0458528AF6}" type="presOf" srcId="{7400547C-3CD1-41C7-9161-6AEFF0C4C8E7}" destId="{B9D2972B-167D-4AE5-BEEA-745C205A6C0B}" srcOrd="0" destOrd="0" presId="urn:microsoft.com/office/officeart/2005/8/layout/venn1"/>
    <dgm:cxn modelId="{528E75F2-9203-4D9A-8E30-4FE686BEAB0A}" type="presOf" srcId="{CCFED530-C0A3-45CF-A4FD-D3DE95E39E41}" destId="{25423C91-C871-46BA-8FB7-AD8AFF0563A6}" srcOrd="0" destOrd="0" presId="urn:microsoft.com/office/officeart/2005/8/layout/venn1"/>
    <dgm:cxn modelId="{E7320AD6-6D6C-4E29-962D-3A33876439F4}" type="presOf" srcId="{182AF8C5-9B58-4E89-84D4-8BE701EF6C32}" destId="{AAB00130-4EB0-41F1-9814-6CFF5F192DF5}" srcOrd="0" destOrd="0" presId="urn:microsoft.com/office/officeart/2005/8/layout/venn1"/>
    <dgm:cxn modelId="{ECD55D1A-B631-46A2-83F6-DB86DC42F19E}" srcId="{7400547C-3CD1-41C7-9161-6AEFF0C4C8E7}" destId="{182AF8C5-9B58-4E89-84D4-8BE701EF6C32}" srcOrd="6" destOrd="0" parTransId="{464A076F-DE46-4927-812E-1192B865D78E}" sibTransId="{023F5563-6F5D-4758-9E72-BEE4159B572D}"/>
    <dgm:cxn modelId="{B548AFE8-7328-4333-99EF-2BF0D5E6A1F6}" type="presOf" srcId="{7B0AE7BE-0B67-48DE-9816-1AD64E5F20F0}" destId="{8B511D5A-EB1C-4C77-8611-4942F46D5A9C}" srcOrd="0" destOrd="0" presId="urn:microsoft.com/office/officeart/2005/8/layout/venn1"/>
    <dgm:cxn modelId="{824B0D62-CF71-41CE-93F9-53E8E0A737AE}" srcId="{7400547C-3CD1-41C7-9161-6AEFF0C4C8E7}" destId="{72A7F117-6AA7-4C55-A9B1-76C62DE8E86C}" srcOrd="3" destOrd="0" parTransId="{2A08E6B7-F2FF-4596-8EA0-17C1A6E5304B}" sibTransId="{4C8947B1-FAA9-4ECE-8AE7-C39EE43454A5}"/>
    <dgm:cxn modelId="{8A84A13C-1584-41E9-8D9F-1C8658713DC1}" type="presOf" srcId="{5AA108C5-E54E-460C-B371-C8805BF993E8}" destId="{5561E7FC-5E50-4208-AAB8-D90049AA4272}" srcOrd="0" destOrd="0" presId="urn:microsoft.com/office/officeart/2005/8/layout/venn1"/>
    <dgm:cxn modelId="{7FE58400-02E0-4C4B-B76A-092D29B29104}" type="presOf" srcId="{DE9B8769-D130-4CFE-97D2-EC8E877602E4}" destId="{0524599F-C970-4E42-B3FB-7040735D8D41}" srcOrd="0" destOrd="0" presId="urn:microsoft.com/office/officeart/2005/8/layout/venn1"/>
    <dgm:cxn modelId="{81334E98-3D40-4741-B33C-6BE52E501DB7}" srcId="{7400547C-3CD1-41C7-9161-6AEFF0C4C8E7}" destId="{DE9B8769-D130-4CFE-97D2-EC8E877602E4}" srcOrd="4" destOrd="0" parTransId="{DF273AC2-7758-4CDA-8F09-18655FE66CD4}" sibTransId="{7709B731-AE7F-46EB-99AB-4625CF6A40DD}"/>
    <dgm:cxn modelId="{B08478A0-A859-4C6D-9D67-6C8D8AC154B0}" srcId="{7400547C-3CD1-41C7-9161-6AEFF0C4C8E7}" destId="{7B0AE7BE-0B67-48DE-9816-1AD64E5F20F0}" srcOrd="5" destOrd="0" parTransId="{FC10359B-BAF9-4366-9828-93361CAC9085}" sibTransId="{D51CB491-080F-410E-AE7C-B4BD293FA184}"/>
    <dgm:cxn modelId="{074741BE-C74A-4582-A731-817D09FCE29C}" type="presOf" srcId="{2EFED298-6A5D-4F2C-94DD-88587D298186}" destId="{EAFA0EF3-B2BE-41D3-9AC7-1FE157B5F38D}" srcOrd="0" destOrd="0" presId="urn:microsoft.com/office/officeart/2005/8/layout/venn1"/>
    <dgm:cxn modelId="{182F6571-B3D4-4315-97BB-B1B675BFDB2B}" type="presOf" srcId="{72A7F117-6AA7-4C55-A9B1-76C62DE8E86C}" destId="{7BFBE34D-135C-4DAC-AB73-DD2D5F5549ED}" srcOrd="0" destOrd="0" presId="urn:microsoft.com/office/officeart/2005/8/layout/venn1"/>
    <dgm:cxn modelId="{B336DF18-DB76-4303-AB12-5DB55371B95C}" srcId="{7400547C-3CD1-41C7-9161-6AEFF0C4C8E7}" destId="{2EFED298-6A5D-4F2C-94DD-88587D298186}" srcOrd="0" destOrd="0" parTransId="{F577E892-8D51-41C4-96A0-9FFD6819C1A9}" sibTransId="{07828328-226F-403A-9E5C-DBEC36B9E104}"/>
    <dgm:cxn modelId="{36071664-7228-492C-8AB2-5BC3C20F2ABE}" srcId="{7400547C-3CD1-41C7-9161-6AEFF0C4C8E7}" destId="{5AA108C5-E54E-460C-B371-C8805BF993E8}" srcOrd="1" destOrd="0" parTransId="{819BF365-7C2E-4899-BD57-5F050E40894F}" sibTransId="{EB7F5609-661C-4D76-BC4F-55C837551887}"/>
    <dgm:cxn modelId="{19290B86-7992-4F1F-BCB0-AA30F67C5CB2}" type="presParOf" srcId="{B9D2972B-167D-4AE5-BEEA-745C205A6C0B}" destId="{29568106-DE14-49AD-9847-637EBF3EDC30}" srcOrd="0" destOrd="0" presId="urn:microsoft.com/office/officeart/2005/8/layout/venn1"/>
    <dgm:cxn modelId="{EB7C7D2F-3F9D-4253-A7CA-ABE1C9F558A4}" type="presParOf" srcId="{B9D2972B-167D-4AE5-BEEA-745C205A6C0B}" destId="{EAFA0EF3-B2BE-41D3-9AC7-1FE157B5F38D}" srcOrd="1" destOrd="0" presId="urn:microsoft.com/office/officeart/2005/8/layout/venn1"/>
    <dgm:cxn modelId="{84511473-0D94-4B22-99CC-2BA06911B145}" type="presParOf" srcId="{B9D2972B-167D-4AE5-BEEA-745C205A6C0B}" destId="{8EADEDC3-0460-41EB-970E-7EF436012321}" srcOrd="2" destOrd="0" presId="urn:microsoft.com/office/officeart/2005/8/layout/venn1"/>
    <dgm:cxn modelId="{7C57DF24-E76A-423D-9885-6ADCC5339671}" type="presParOf" srcId="{B9D2972B-167D-4AE5-BEEA-745C205A6C0B}" destId="{5561E7FC-5E50-4208-AAB8-D90049AA4272}" srcOrd="3" destOrd="0" presId="urn:microsoft.com/office/officeart/2005/8/layout/venn1"/>
    <dgm:cxn modelId="{0B925F86-8917-41AA-9FDD-F48D979F31BA}" type="presParOf" srcId="{B9D2972B-167D-4AE5-BEEA-745C205A6C0B}" destId="{4F62FAB6-0E08-414F-B5CF-03BC293BEA9C}" srcOrd="4" destOrd="0" presId="urn:microsoft.com/office/officeart/2005/8/layout/venn1"/>
    <dgm:cxn modelId="{CB96C40D-C665-48E5-8DF2-78CE40E0DFCE}" type="presParOf" srcId="{B9D2972B-167D-4AE5-BEEA-745C205A6C0B}" destId="{25423C91-C871-46BA-8FB7-AD8AFF0563A6}" srcOrd="5" destOrd="0" presId="urn:microsoft.com/office/officeart/2005/8/layout/venn1"/>
    <dgm:cxn modelId="{23CE4678-5A9D-442A-9005-19CC1F326AF5}" type="presParOf" srcId="{B9D2972B-167D-4AE5-BEEA-745C205A6C0B}" destId="{C81BBFAF-5100-40AD-9FF2-AD422A8C5BDC}" srcOrd="6" destOrd="0" presId="urn:microsoft.com/office/officeart/2005/8/layout/venn1"/>
    <dgm:cxn modelId="{D1DE4208-BB75-4CCC-AB3E-CFC066BAECF9}" type="presParOf" srcId="{B9D2972B-167D-4AE5-BEEA-745C205A6C0B}" destId="{7BFBE34D-135C-4DAC-AB73-DD2D5F5549ED}" srcOrd="7" destOrd="0" presId="urn:microsoft.com/office/officeart/2005/8/layout/venn1"/>
    <dgm:cxn modelId="{614B076F-1D27-4056-8E86-38BB2BF14F25}" type="presParOf" srcId="{B9D2972B-167D-4AE5-BEEA-745C205A6C0B}" destId="{A25966C0-0CA5-43D3-8810-5399B5516679}" srcOrd="8" destOrd="0" presId="urn:microsoft.com/office/officeart/2005/8/layout/venn1"/>
    <dgm:cxn modelId="{F805D92C-347A-477F-9FFE-5E54FE6C0D00}" type="presParOf" srcId="{B9D2972B-167D-4AE5-BEEA-745C205A6C0B}" destId="{0524599F-C970-4E42-B3FB-7040735D8D41}" srcOrd="9" destOrd="0" presId="urn:microsoft.com/office/officeart/2005/8/layout/venn1"/>
    <dgm:cxn modelId="{59CBEA87-1F1B-4C97-A525-E35A2F435A96}" type="presParOf" srcId="{B9D2972B-167D-4AE5-BEEA-745C205A6C0B}" destId="{D216805E-BA58-4E56-943E-4DBE99A96766}" srcOrd="10" destOrd="0" presId="urn:microsoft.com/office/officeart/2005/8/layout/venn1"/>
    <dgm:cxn modelId="{24EC9A60-FF66-4B28-8CB2-0CFB2ACBBBD7}" type="presParOf" srcId="{B9D2972B-167D-4AE5-BEEA-745C205A6C0B}" destId="{8B511D5A-EB1C-4C77-8611-4942F46D5A9C}" srcOrd="11" destOrd="0" presId="urn:microsoft.com/office/officeart/2005/8/layout/venn1"/>
    <dgm:cxn modelId="{9937BAEE-8BA4-4EB0-9693-5F1F7C7987EB}" type="presParOf" srcId="{B9D2972B-167D-4AE5-BEEA-745C205A6C0B}" destId="{E4215E6C-B915-4DCC-8B07-BFDB08B0886B}" srcOrd="12" destOrd="0" presId="urn:microsoft.com/office/officeart/2005/8/layout/venn1"/>
    <dgm:cxn modelId="{B7F2E06A-983D-43B3-95CA-7CFDA583DEF5}" type="presParOf" srcId="{B9D2972B-167D-4AE5-BEEA-745C205A6C0B}" destId="{AAB00130-4EB0-41F1-9814-6CFF5F192DF5}"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D05C04-CD12-40F1-9AA0-3F88EC6BCBAD}"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F28014A8-1C59-4F74-BAEE-B5CA4191C5EF}">
      <dgm:prSet custT="1"/>
      <dgm:spPr/>
      <dgm:t>
        <a:bodyPr/>
        <a:lstStyle/>
        <a:p>
          <a:pPr rtl="0"/>
          <a:r>
            <a:rPr lang="en-US" sz="1400" b="0" baseline="0">
              <a:solidFill>
                <a:schemeClr val="bg1"/>
              </a:solidFill>
            </a:rPr>
            <a:t>MN Center for Healthcare Ethics</a:t>
          </a:r>
          <a:endParaRPr lang="en-US" sz="1400" dirty="0">
            <a:solidFill>
              <a:schemeClr val="bg1"/>
            </a:solidFill>
          </a:endParaRPr>
        </a:p>
      </dgm:t>
    </dgm:pt>
    <dgm:pt modelId="{9258A4FB-59E4-4041-9933-8026B3E5078D}" type="parTrans" cxnId="{3E4C8741-CA3B-4608-A20E-D884796EFD6E}">
      <dgm:prSet/>
      <dgm:spPr/>
      <dgm:t>
        <a:bodyPr/>
        <a:lstStyle/>
        <a:p>
          <a:endParaRPr lang="en-US"/>
        </a:p>
      </dgm:t>
    </dgm:pt>
    <dgm:pt modelId="{8C4BDE5A-5F45-470E-8125-B8841610F3DF}" type="sibTrans" cxnId="{3E4C8741-CA3B-4608-A20E-D884796EFD6E}">
      <dgm:prSet/>
      <dgm:spPr/>
      <dgm:t>
        <a:bodyPr/>
        <a:lstStyle/>
        <a:p>
          <a:endParaRPr lang="en-US"/>
        </a:p>
      </dgm:t>
    </dgm:pt>
    <dgm:pt modelId="{1D76802F-A7C7-4F19-9398-D2E0CD7471CF}">
      <dgm:prSet custT="1"/>
      <dgm:spPr/>
      <dgm:t>
        <a:bodyPr/>
        <a:lstStyle/>
        <a:p>
          <a:pPr rtl="0"/>
          <a:r>
            <a:rPr lang="en-US" sz="1400" b="0" baseline="0">
              <a:solidFill>
                <a:schemeClr val="bg1"/>
              </a:solidFill>
            </a:rPr>
            <a:t>RHPCs</a:t>
          </a:r>
          <a:endParaRPr lang="en-US" sz="1400" b="0" baseline="0" dirty="0">
            <a:solidFill>
              <a:schemeClr val="bg1"/>
            </a:solidFill>
          </a:endParaRPr>
        </a:p>
      </dgm:t>
    </dgm:pt>
    <dgm:pt modelId="{3C128DCB-8C32-4CBF-A5C4-E331C4E532C4}" type="parTrans" cxnId="{5D480863-C496-4B2A-BCEC-302A2214C61C}">
      <dgm:prSet/>
      <dgm:spPr/>
      <dgm:t>
        <a:bodyPr/>
        <a:lstStyle/>
        <a:p>
          <a:endParaRPr lang="en-US"/>
        </a:p>
      </dgm:t>
    </dgm:pt>
    <dgm:pt modelId="{BC395F1A-397E-4074-B42F-D2BFC1882CA4}" type="sibTrans" cxnId="{5D480863-C496-4B2A-BCEC-302A2214C61C}">
      <dgm:prSet/>
      <dgm:spPr/>
      <dgm:t>
        <a:bodyPr/>
        <a:lstStyle/>
        <a:p>
          <a:endParaRPr lang="en-US"/>
        </a:p>
      </dgm:t>
    </dgm:pt>
    <dgm:pt modelId="{17A70CE8-6349-4BCD-9721-965B33B7E32D}">
      <dgm:prSet custT="1"/>
      <dgm:spPr/>
      <dgm:t>
        <a:bodyPr/>
        <a:lstStyle/>
        <a:p>
          <a:pPr rtl="0"/>
          <a:r>
            <a:rPr lang="en-US" sz="1400" b="0" baseline="0">
              <a:solidFill>
                <a:schemeClr val="bg1"/>
              </a:solidFill>
            </a:rPr>
            <a:t>Mayo Clinic</a:t>
          </a:r>
          <a:endParaRPr lang="en-US" sz="1400" b="0" baseline="0" dirty="0">
            <a:solidFill>
              <a:schemeClr val="bg1"/>
            </a:solidFill>
          </a:endParaRPr>
        </a:p>
      </dgm:t>
    </dgm:pt>
    <dgm:pt modelId="{02593626-0D1E-4803-82C3-8ED993433A61}" type="parTrans" cxnId="{1934CC2F-CDCE-49D7-A0FF-EDDA9AC1F387}">
      <dgm:prSet/>
      <dgm:spPr/>
      <dgm:t>
        <a:bodyPr/>
        <a:lstStyle/>
        <a:p>
          <a:endParaRPr lang="en-US"/>
        </a:p>
      </dgm:t>
    </dgm:pt>
    <dgm:pt modelId="{F57DBCAD-0B39-4668-BADB-74A5D0D99459}" type="sibTrans" cxnId="{1934CC2F-CDCE-49D7-A0FF-EDDA9AC1F387}">
      <dgm:prSet/>
      <dgm:spPr/>
      <dgm:t>
        <a:bodyPr/>
        <a:lstStyle/>
        <a:p>
          <a:endParaRPr lang="en-US"/>
        </a:p>
      </dgm:t>
    </dgm:pt>
    <dgm:pt modelId="{37F19DFD-42B6-43F9-B4D0-394E4703BFCE}">
      <dgm:prSet custT="1"/>
      <dgm:spPr/>
      <dgm:t>
        <a:bodyPr/>
        <a:lstStyle/>
        <a:p>
          <a:pPr rtl="0"/>
          <a:r>
            <a:rPr lang="en-US" sz="1200" b="0" baseline="0">
              <a:solidFill>
                <a:schemeClr val="bg1"/>
              </a:solidFill>
            </a:rPr>
            <a:t>Allina </a:t>
          </a:r>
          <a:r>
            <a:rPr lang="en-US" sz="1400" b="0" baseline="0">
              <a:solidFill>
                <a:schemeClr val="bg1"/>
              </a:solidFill>
            </a:rPr>
            <a:t>Health</a:t>
          </a:r>
          <a:endParaRPr lang="en-US" sz="1400" b="0" baseline="0" dirty="0">
            <a:solidFill>
              <a:schemeClr val="bg1"/>
            </a:solidFill>
          </a:endParaRPr>
        </a:p>
      </dgm:t>
    </dgm:pt>
    <dgm:pt modelId="{E32988C1-1311-4FDD-A14F-81809531D39D}" type="parTrans" cxnId="{C6692FCD-C4FA-4103-BCF1-0C4953DC7D98}">
      <dgm:prSet/>
      <dgm:spPr/>
      <dgm:t>
        <a:bodyPr/>
        <a:lstStyle/>
        <a:p>
          <a:endParaRPr lang="en-US"/>
        </a:p>
      </dgm:t>
    </dgm:pt>
    <dgm:pt modelId="{71DF4427-886C-4E23-8861-9A4CEDAFC830}" type="sibTrans" cxnId="{C6692FCD-C4FA-4103-BCF1-0C4953DC7D98}">
      <dgm:prSet/>
      <dgm:spPr/>
      <dgm:t>
        <a:bodyPr/>
        <a:lstStyle/>
        <a:p>
          <a:endParaRPr lang="en-US"/>
        </a:p>
      </dgm:t>
    </dgm:pt>
    <dgm:pt modelId="{D37E6A26-0288-4440-8547-1F516A7BEFDA}">
      <dgm:prSet custT="1"/>
      <dgm:spPr/>
      <dgm:t>
        <a:bodyPr/>
        <a:lstStyle/>
        <a:p>
          <a:pPr rtl="0"/>
          <a:r>
            <a:rPr lang="en-US" sz="1400" b="0" baseline="0" dirty="0">
              <a:solidFill>
                <a:schemeClr val="bg1"/>
              </a:solidFill>
            </a:rPr>
            <a:t>Veterans Health Administration</a:t>
          </a:r>
          <a:endParaRPr lang="en-US" sz="1400" dirty="0">
            <a:solidFill>
              <a:schemeClr val="bg1"/>
            </a:solidFill>
          </a:endParaRPr>
        </a:p>
      </dgm:t>
    </dgm:pt>
    <dgm:pt modelId="{C02F6215-82E2-4C6F-B217-AC406068CB26}" type="parTrans" cxnId="{2809B09A-5B30-4F05-BEF0-9DEFA421800F}">
      <dgm:prSet/>
      <dgm:spPr/>
      <dgm:t>
        <a:bodyPr/>
        <a:lstStyle/>
        <a:p>
          <a:endParaRPr lang="en-US"/>
        </a:p>
      </dgm:t>
    </dgm:pt>
    <dgm:pt modelId="{D06E7F3A-8631-4E79-BA3E-7451865152FE}" type="sibTrans" cxnId="{2809B09A-5B30-4F05-BEF0-9DEFA421800F}">
      <dgm:prSet/>
      <dgm:spPr/>
      <dgm:t>
        <a:bodyPr/>
        <a:lstStyle/>
        <a:p>
          <a:endParaRPr lang="en-US"/>
        </a:p>
      </dgm:t>
    </dgm:pt>
    <dgm:pt modelId="{10F910A8-44B9-4D39-9347-6C20D171ABEF}">
      <dgm:prSet custT="1"/>
      <dgm:spPr/>
      <dgm:t>
        <a:bodyPr/>
        <a:lstStyle/>
        <a:p>
          <a:pPr rtl="0"/>
          <a:r>
            <a:rPr lang="en-US" sz="1400" b="0" baseline="0" dirty="0">
              <a:solidFill>
                <a:schemeClr val="bg1"/>
              </a:solidFill>
            </a:rPr>
            <a:t>University of MN Health</a:t>
          </a:r>
          <a:endParaRPr lang="en-US" sz="1400" dirty="0">
            <a:solidFill>
              <a:schemeClr val="bg1"/>
            </a:solidFill>
          </a:endParaRPr>
        </a:p>
      </dgm:t>
    </dgm:pt>
    <dgm:pt modelId="{7DCF9982-EE00-4EEB-B7AB-0289B6F674DC}" type="parTrans" cxnId="{29D74C0C-B467-4B16-87DD-F2A1714DB8F1}">
      <dgm:prSet/>
      <dgm:spPr/>
      <dgm:t>
        <a:bodyPr/>
        <a:lstStyle/>
        <a:p>
          <a:endParaRPr lang="en-US"/>
        </a:p>
      </dgm:t>
    </dgm:pt>
    <dgm:pt modelId="{301667A8-2FC1-4A64-8EF9-6EDC075B8AC8}" type="sibTrans" cxnId="{29D74C0C-B467-4B16-87DD-F2A1714DB8F1}">
      <dgm:prSet/>
      <dgm:spPr/>
      <dgm:t>
        <a:bodyPr/>
        <a:lstStyle/>
        <a:p>
          <a:endParaRPr lang="en-US"/>
        </a:p>
      </dgm:t>
    </dgm:pt>
    <dgm:pt modelId="{87BAFA11-431A-417B-8943-6F8FA5E5DBBF}">
      <dgm:prSet/>
      <dgm:spPr/>
      <dgm:t>
        <a:bodyPr/>
        <a:lstStyle/>
        <a:p>
          <a:endParaRPr lang="en-US"/>
        </a:p>
      </dgm:t>
    </dgm:pt>
    <dgm:pt modelId="{DAFE2C90-0AD6-4164-81B0-DD9248D8D738}" type="parTrans" cxnId="{A497C8BC-793B-4B80-94F9-B5BC29A13772}">
      <dgm:prSet/>
      <dgm:spPr/>
      <dgm:t>
        <a:bodyPr/>
        <a:lstStyle/>
        <a:p>
          <a:endParaRPr lang="en-US"/>
        </a:p>
      </dgm:t>
    </dgm:pt>
    <dgm:pt modelId="{6F69A779-0A75-40AA-992A-1CD39154590F}" type="sibTrans" cxnId="{A497C8BC-793B-4B80-94F9-B5BC29A13772}">
      <dgm:prSet/>
      <dgm:spPr/>
      <dgm:t>
        <a:bodyPr/>
        <a:lstStyle/>
        <a:p>
          <a:endParaRPr lang="en-US"/>
        </a:p>
      </dgm:t>
    </dgm:pt>
    <dgm:pt modelId="{086D6951-E89D-4C43-8553-8CFE443CF2E2}">
      <dgm:prSet/>
      <dgm:spPr/>
      <dgm:t>
        <a:bodyPr/>
        <a:lstStyle/>
        <a:p>
          <a:endParaRPr lang="en-US"/>
        </a:p>
      </dgm:t>
    </dgm:pt>
    <dgm:pt modelId="{D75FBB5B-0B11-453E-8469-328EA134ED4A}" type="parTrans" cxnId="{6350FE64-0203-47A5-A0AD-BCFDD5CCDBF5}">
      <dgm:prSet/>
      <dgm:spPr/>
      <dgm:t>
        <a:bodyPr/>
        <a:lstStyle/>
        <a:p>
          <a:endParaRPr lang="en-US"/>
        </a:p>
      </dgm:t>
    </dgm:pt>
    <dgm:pt modelId="{EA80B12D-3013-4E8A-899A-5FA3E00E47B6}" type="sibTrans" cxnId="{6350FE64-0203-47A5-A0AD-BCFDD5CCDBF5}">
      <dgm:prSet/>
      <dgm:spPr/>
      <dgm:t>
        <a:bodyPr/>
        <a:lstStyle/>
        <a:p>
          <a:endParaRPr lang="en-US"/>
        </a:p>
      </dgm:t>
    </dgm:pt>
    <dgm:pt modelId="{73F2AC32-334B-4F1A-984B-11C621D2B45A}">
      <dgm:prSet/>
      <dgm:spPr/>
      <dgm:t>
        <a:bodyPr/>
        <a:lstStyle/>
        <a:p>
          <a:endParaRPr lang="en-US"/>
        </a:p>
      </dgm:t>
    </dgm:pt>
    <dgm:pt modelId="{E944A38C-1AB8-4206-B9C5-CCAF0154F948}" type="parTrans" cxnId="{F9BDC7D4-68AE-40FA-BF71-E12BC9D387FA}">
      <dgm:prSet/>
      <dgm:spPr/>
      <dgm:t>
        <a:bodyPr/>
        <a:lstStyle/>
        <a:p>
          <a:endParaRPr lang="en-US"/>
        </a:p>
      </dgm:t>
    </dgm:pt>
    <dgm:pt modelId="{5068D4C2-E113-4BED-9F77-0DF6C999C038}" type="sibTrans" cxnId="{F9BDC7D4-68AE-40FA-BF71-E12BC9D387FA}">
      <dgm:prSet/>
      <dgm:spPr/>
      <dgm:t>
        <a:bodyPr/>
        <a:lstStyle/>
        <a:p>
          <a:endParaRPr lang="en-US"/>
        </a:p>
      </dgm:t>
    </dgm:pt>
    <dgm:pt modelId="{D7C1A8B4-E10B-4EE8-8EAD-BC1929DFF3DA}">
      <dgm:prSet custT="1"/>
      <dgm:spPr/>
      <dgm:t>
        <a:bodyPr/>
        <a:lstStyle/>
        <a:p>
          <a:pPr rtl="0"/>
          <a:r>
            <a:rPr lang="en-US" sz="1400" b="0" baseline="0">
              <a:solidFill>
                <a:schemeClr val="bg1"/>
              </a:solidFill>
            </a:rPr>
            <a:t>HCMC</a:t>
          </a:r>
          <a:endParaRPr lang="en-US" sz="1400" b="0" baseline="0" dirty="0">
            <a:solidFill>
              <a:schemeClr val="bg1"/>
            </a:solidFill>
          </a:endParaRPr>
        </a:p>
      </dgm:t>
    </dgm:pt>
    <dgm:pt modelId="{34D3F966-C964-4B28-907A-72A42D834C6A}" type="parTrans" cxnId="{C6377F24-E0C5-472D-AF05-F974CED3B78E}">
      <dgm:prSet/>
      <dgm:spPr/>
      <dgm:t>
        <a:bodyPr/>
        <a:lstStyle/>
        <a:p>
          <a:endParaRPr lang="en-US"/>
        </a:p>
      </dgm:t>
    </dgm:pt>
    <dgm:pt modelId="{2CB514F4-FF1E-4E61-A5AB-B1FED272492C}" type="sibTrans" cxnId="{C6377F24-E0C5-472D-AF05-F974CED3B78E}">
      <dgm:prSet/>
      <dgm:spPr/>
      <dgm:t>
        <a:bodyPr/>
        <a:lstStyle/>
        <a:p>
          <a:endParaRPr lang="en-US"/>
        </a:p>
      </dgm:t>
    </dgm:pt>
    <dgm:pt modelId="{E9C28E1E-1EFA-448E-81F2-1CFE655D2D3E}" type="pres">
      <dgm:prSet presAssocID="{03D05C04-CD12-40F1-9AA0-3F88EC6BCBAD}" presName="compositeShape" presStyleCnt="0">
        <dgm:presLayoutVars>
          <dgm:chMax val="7"/>
          <dgm:dir/>
          <dgm:resizeHandles val="exact"/>
        </dgm:presLayoutVars>
      </dgm:prSet>
      <dgm:spPr/>
      <dgm:t>
        <a:bodyPr/>
        <a:lstStyle/>
        <a:p>
          <a:endParaRPr lang="en-US"/>
        </a:p>
      </dgm:t>
    </dgm:pt>
    <dgm:pt modelId="{EA1863D1-5D4F-496C-98D4-0F8B82CEBEC3}" type="pres">
      <dgm:prSet presAssocID="{F28014A8-1C59-4F74-BAEE-B5CA4191C5EF}" presName="circ1" presStyleLbl="vennNode1" presStyleIdx="0" presStyleCnt="7"/>
      <dgm:spPr/>
    </dgm:pt>
    <dgm:pt modelId="{E97E76E2-AC48-45DB-A34B-A71BD694BD17}" type="pres">
      <dgm:prSet presAssocID="{F28014A8-1C59-4F74-BAEE-B5CA4191C5EF}" presName="circ1Tx" presStyleLbl="revTx" presStyleIdx="0" presStyleCnt="0" custScaleX="128598" custScaleY="80159" custLinFactNeighborX="-4612" custLinFactNeighborY="21512">
        <dgm:presLayoutVars>
          <dgm:chMax val="0"/>
          <dgm:chPref val="0"/>
          <dgm:bulletEnabled val="1"/>
        </dgm:presLayoutVars>
      </dgm:prSet>
      <dgm:spPr/>
      <dgm:t>
        <a:bodyPr/>
        <a:lstStyle/>
        <a:p>
          <a:endParaRPr lang="en-US"/>
        </a:p>
      </dgm:t>
    </dgm:pt>
    <dgm:pt modelId="{E915D40C-B0C8-4672-ADC5-9FD06620C36B}" type="pres">
      <dgm:prSet presAssocID="{1D76802F-A7C7-4F19-9398-D2E0CD7471CF}" presName="circ2" presStyleLbl="vennNode1" presStyleIdx="1" presStyleCnt="7"/>
      <dgm:spPr/>
    </dgm:pt>
    <dgm:pt modelId="{0111A02D-803D-4FD6-8426-35568F4790FD}" type="pres">
      <dgm:prSet presAssocID="{1D76802F-A7C7-4F19-9398-D2E0CD7471CF}" presName="circ2Tx" presStyleLbl="revTx" presStyleIdx="0" presStyleCnt="0" custScaleY="38819" custLinFactNeighborX="-8013" custLinFactNeighborY="44127">
        <dgm:presLayoutVars>
          <dgm:chMax val="0"/>
          <dgm:chPref val="0"/>
          <dgm:bulletEnabled val="1"/>
        </dgm:presLayoutVars>
      </dgm:prSet>
      <dgm:spPr/>
      <dgm:t>
        <a:bodyPr/>
        <a:lstStyle/>
        <a:p>
          <a:endParaRPr lang="en-US"/>
        </a:p>
      </dgm:t>
    </dgm:pt>
    <dgm:pt modelId="{4D759361-F4B5-4018-9499-6C4932C19D90}" type="pres">
      <dgm:prSet presAssocID="{17A70CE8-6349-4BCD-9721-965B33B7E32D}" presName="circ3" presStyleLbl="vennNode1" presStyleIdx="2" presStyleCnt="7"/>
      <dgm:spPr/>
    </dgm:pt>
    <dgm:pt modelId="{E8DA658F-9DFA-479F-970D-8AD72C9371DE}" type="pres">
      <dgm:prSet presAssocID="{17A70CE8-6349-4BCD-9721-965B33B7E32D}" presName="circ3Tx" presStyleLbl="revTx" presStyleIdx="0" presStyleCnt="0">
        <dgm:presLayoutVars>
          <dgm:chMax val="0"/>
          <dgm:chPref val="0"/>
          <dgm:bulletEnabled val="1"/>
        </dgm:presLayoutVars>
      </dgm:prSet>
      <dgm:spPr/>
      <dgm:t>
        <a:bodyPr/>
        <a:lstStyle/>
        <a:p>
          <a:endParaRPr lang="en-US"/>
        </a:p>
      </dgm:t>
    </dgm:pt>
    <dgm:pt modelId="{F292A6C7-A8D4-4CCD-BF67-A4D5BD15AFFC}" type="pres">
      <dgm:prSet presAssocID="{D7C1A8B4-E10B-4EE8-8EAD-BC1929DFF3DA}" presName="circ4" presStyleLbl="vennNode1" presStyleIdx="3" presStyleCnt="7"/>
      <dgm:spPr/>
    </dgm:pt>
    <dgm:pt modelId="{7482C3FB-FF7D-4464-A6DC-9C94EAC19271}" type="pres">
      <dgm:prSet presAssocID="{D7C1A8B4-E10B-4EE8-8EAD-BC1929DFF3DA}" presName="circ4Tx" presStyleLbl="revTx" presStyleIdx="0" presStyleCnt="0" custScaleX="58640" custScaleY="54768" custLinFactNeighborX="33599" custLinFactNeighborY="-41238">
        <dgm:presLayoutVars>
          <dgm:chMax val="0"/>
          <dgm:chPref val="0"/>
          <dgm:bulletEnabled val="1"/>
        </dgm:presLayoutVars>
      </dgm:prSet>
      <dgm:spPr/>
      <dgm:t>
        <a:bodyPr/>
        <a:lstStyle/>
        <a:p>
          <a:endParaRPr lang="en-US"/>
        </a:p>
      </dgm:t>
    </dgm:pt>
    <dgm:pt modelId="{05DF0E75-37EF-44E4-BB51-ADD9F4B04082}" type="pres">
      <dgm:prSet presAssocID="{37F19DFD-42B6-43F9-B4D0-394E4703BFCE}" presName="circ5" presStyleLbl="vennNode1" presStyleIdx="4" presStyleCnt="7"/>
      <dgm:spPr/>
    </dgm:pt>
    <dgm:pt modelId="{E3D9564A-9E5B-4599-AE93-51C4238CDFB6}" type="pres">
      <dgm:prSet presAssocID="{37F19DFD-42B6-43F9-B4D0-394E4703BFCE}" presName="circ5Tx" presStyleLbl="revTx" presStyleIdx="0" presStyleCnt="0" custScaleX="80729" custScaleY="44453" custLinFactNeighborX="-5728" custLinFactNeighborY="-44327">
        <dgm:presLayoutVars>
          <dgm:chMax val="0"/>
          <dgm:chPref val="0"/>
          <dgm:bulletEnabled val="1"/>
        </dgm:presLayoutVars>
      </dgm:prSet>
      <dgm:spPr/>
      <dgm:t>
        <a:bodyPr/>
        <a:lstStyle/>
        <a:p>
          <a:endParaRPr lang="en-US"/>
        </a:p>
      </dgm:t>
    </dgm:pt>
    <dgm:pt modelId="{B724FC1D-EAF5-4C31-A9B4-3BA94606749A}" type="pres">
      <dgm:prSet presAssocID="{D37E6A26-0288-4440-8547-1F516A7BEFDA}" presName="circ6" presStyleLbl="vennNode1" presStyleIdx="5" presStyleCnt="7"/>
      <dgm:spPr/>
    </dgm:pt>
    <dgm:pt modelId="{956576D3-360A-40A2-810B-1EF3D3230E53}" type="pres">
      <dgm:prSet presAssocID="{D37E6A26-0288-4440-8547-1F516A7BEFDA}" presName="circ6Tx" presStyleLbl="revTx" presStyleIdx="0" presStyleCnt="0" custScaleX="85231" custScaleY="107582" custLinFactNeighborX="10601" custLinFactNeighborY="-17257">
        <dgm:presLayoutVars>
          <dgm:chMax val="0"/>
          <dgm:chPref val="0"/>
          <dgm:bulletEnabled val="1"/>
        </dgm:presLayoutVars>
      </dgm:prSet>
      <dgm:spPr/>
      <dgm:t>
        <a:bodyPr/>
        <a:lstStyle/>
        <a:p>
          <a:endParaRPr lang="en-US"/>
        </a:p>
      </dgm:t>
    </dgm:pt>
    <dgm:pt modelId="{5C97954A-2A1C-489C-9E4A-4014656C594D}" type="pres">
      <dgm:prSet presAssocID="{10F910A8-44B9-4D39-9347-6C20D171ABEF}" presName="circ7" presStyleLbl="vennNode1" presStyleIdx="6" presStyleCnt="7" custLinFactNeighborX="-3159" custLinFactNeighborY="3937"/>
      <dgm:spPr/>
    </dgm:pt>
    <dgm:pt modelId="{9365B3B5-019B-4590-BBAE-BC0CC2836257}" type="pres">
      <dgm:prSet presAssocID="{10F910A8-44B9-4D39-9347-6C20D171ABEF}" presName="circ7Tx" presStyleLbl="revTx" presStyleIdx="0" presStyleCnt="0" custScaleX="111173" custScaleY="99407" custLinFactNeighborX="14294" custLinFactNeighborY="-13214">
        <dgm:presLayoutVars>
          <dgm:chMax val="0"/>
          <dgm:chPref val="0"/>
          <dgm:bulletEnabled val="1"/>
        </dgm:presLayoutVars>
      </dgm:prSet>
      <dgm:spPr/>
      <dgm:t>
        <a:bodyPr/>
        <a:lstStyle/>
        <a:p>
          <a:endParaRPr lang="en-US"/>
        </a:p>
      </dgm:t>
    </dgm:pt>
  </dgm:ptLst>
  <dgm:cxnLst>
    <dgm:cxn modelId="{29D74C0C-B467-4B16-87DD-F2A1714DB8F1}" srcId="{03D05C04-CD12-40F1-9AA0-3F88EC6BCBAD}" destId="{10F910A8-44B9-4D39-9347-6C20D171ABEF}" srcOrd="6" destOrd="0" parTransId="{7DCF9982-EE00-4EEB-B7AB-0289B6F674DC}" sibTransId="{301667A8-2FC1-4A64-8EF9-6EDC075B8AC8}"/>
    <dgm:cxn modelId="{C6377F24-E0C5-472D-AF05-F974CED3B78E}" srcId="{03D05C04-CD12-40F1-9AA0-3F88EC6BCBAD}" destId="{D7C1A8B4-E10B-4EE8-8EAD-BC1929DFF3DA}" srcOrd="3" destOrd="0" parTransId="{34D3F966-C964-4B28-907A-72A42D834C6A}" sibTransId="{2CB514F4-FF1E-4E61-A5AB-B1FED272492C}"/>
    <dgm:cxn modelId="{34960B6A-D0DF-4522-A0F8-222A7294A8AA}" type="presOf" srcId="{37F19DFD-42B6-43F9-B4D0-394E4703BFCE}" destId="{E3D9564A-9E5B-4599-AE93-51C4238CDFB6}" srcOrd="0" destOrd="0" presId="urn:microsoft.com/office/officeart/2005/8/layout/venn1"/>
    <dgm:cxn modelId="{F18AE121-712C-4508-9A8B-F67643566CAC}" type="presOf" srcId="{1D76802F-A7C7-4F19-9398-D2E0CD7471CF}" destId="{0111A02D-803D-4FD6-8426-35568F4790FD}" srcOrd="0" destOrd="0" presId="urn:microsoft.com/office/officeart/2005/8/layout/venn1"/>
    <dgm:cxn modelId="{5D480863-C496-4B2A-BCEC-302A2214C61C}" srcId="{03D05C04-CD12-40F1-9AA0-3F88EC6BCBAD}" destId="{1D76802F-A7C7-4F19-9398-D2E0CD7471CF}" srcOrd="1" destOrd="0" parTransId="{3C128DCB-8C32-4CBF-A5C4-E331C4E532C4}" sibTransId="{BC395F1A-397E-4074-B42F-D2BFC1882CA4}"/>
    <dgm:cxn modelId="{7DB1473F-E66A-4485-B6DB-113B21B58828}" type="presOf" srcId="{F28014A8-1C59-4F74-BAEE-B5CA4191C5EF}" destId="{E97E76E2-AC48-45DB-A34B-A71BD694BD17}" srcOrd="0" destOrd="0" presId="urn:microsoft.com/office/officeart/2005/8/layout/venn1"/>
    <dgm:cxn modelId="{98209398-CFBF-4E74-B529-4E377B5D2C5B}" type="presOf" srcId="{D7C1A8B4-E10B-4EE8-8EAD-BC1929DFF3DA}" destId="{7482C3FB-FF7D-4464-A6DC-9C94EAC19271}" srcOrd="0" destOrd="0" presId="urn:microsoft.com/office/officeart/2005/8/layout/venn1"/>
    <dgm:cxn modelId="{32B30841-9180-4BDA-844C-AD619C4BD287}" type="presOf" srcId="{17A70CE8-6349-4BCD-9721-965B33B7E32D}" destId="{E8DA658F-9DFA-479F-970D-8AD72C9371DE}" srcOrd="0" destOrd="0" presId="urn:microsoft.com/office/officeart/2005/8/layout/venn1"/>
    <dgm:cxn modelId="{C6692FCD-C4FA-4103-BCF1-0C4953DC7D98}" srcId="{03D05C04-CD12-40F1-9AA0-3F88EC6BCBAD}" destId="{37F19DFD-42B6-43F9-B4D0-394E4703BFCE}" srcOrd="4" destOrd="0" parTransId="{E32988C1-1311-4FDD-A14F-81809531D39D}" sibTransId="{71DF4427-886C-4E23-8861-9A4CEDAFC830}"/>
    <dgm:cxn modelId="{6350FE64-0203-47A5-A0AD-BCFDD5CCDBF5}" srcId="{03D05C04-CD12-40F1-9AA0-3F88EC6BCBAD}" destId="{086D6951-E89D-4C43-8553-8CFE443CF2E2}" srcOrd="8" destOrd="0" parTransId="{D75FBB5B-0B11-453E-8469-328EA134ED4A}" sibTransId="{EA80B12D-3013-4E8A-899A-5FA3E00E47B6}"/>
    <dgm:cxn modelId="{A497C8BC-793B-4B80-94F9-B5BC29A13772}" srcId="{03D05C04-CD12-40F1-9AA0-3F88EC6BCBAD}" destId="{87BAFA11-431A-417B-8943-6F8FA5E5DBBF}" srcOrd="7" destOrd="0" parTransId="{DAFE2C90-0AD6-4164-81B0-DD9248D8D738}" sibTransId="{6F69A779-0A75-40AA-992A-1CD39154590F}"/>
    <dgm:cxn modelId="{3E4C8741-CA3B-4608-A20E-D884796EFD6E}" srcId="{03D05C04-CD12-40F1-9AA0-3F88EC6BCBAD}" destId="{F28014A8-1C59-4F74-BAEE-B5CA4191C5EF}" srcOrd="0" destOrd="0" parTransId="{9258A4FB-59E4-4041-9933-8026B3E5078D}" sibTransId="{8C4BDE5A-5F45-470E-8125-B8841610F3DF}"/>
    <dgm:cxn modelId="{1934CC2F-CDCE-49D7-A0FF-EDDA9AC1F387}" srcId="{03D05C04-CD12-40F1-9AA0-3F88EC6BCBAD}" destId="{17A70CE8-6349-4BCD-9721-965B33B7E32D}" srcOrd="2" destOrd="0" parTransId="{02593626-0D1E-4803-82C3-8ED993433A61}" sibTransId="{F57DBCAD-0B39-4668-BADB-74A5D0D99459}"/>
    <dgm:cxn modelId="{2809B09A-5B30-4F05-BEF0-9DEFA421800F}" srcId="{03D05C04-CD12-40F1-9AA0-3F88EC6BCBAD}" destId="{D37E6A26-0288-4440-8547-1F516A7BEFDA}" srcOrd="5" destOrd="0" parTransId="{C02F6215-82E2-4C6F-B217-AC406068CB26}" sibTransId="{D06E7F3A-8631-4E79-BA3E-7451865152FE}"/>
    <dgm:cxn modelId="{9C10F273-570F-414D-88E1-999851943C4A}" type="presOf" srcId="{10F910A8-44B9-4D39-9347-6C20D171ABEF}" destId="{9365B3B5-019B-4590-BBAE-BC0CC2836257}" srcOrd="0" destOrd="0" presId="urn:microsoft.com/office/officeart/2005/8/layout/venn1"/>
    <dgm:cxn modelId="{F9BDC7D4-68AE-40FA-BF71-E12BC9D387FA}" srcId="{03D05C04-CD12-40F1-9AA0-3F88EC6BCBAD}" destId="{73F2AC32-334B-4F1A-984B-11C621D2B45A}" srcOrd="9" destOrd="0" parTransId="{E944A38C-1AB8-4206-B9C5-CCAF0154F948}" sibTransId="{5068D4C2-E113-4BED-9F77-0DF6C999C038}"/>
    <dgm:cxn modelId="{C3E0DC46-E56C-426A-BAFE-F62F2B97A4BF}" type="presOf" srcId="{03D05C04-CD12-40F1-9AA0-3F88EC6BCBAD}" destId="{E9C28E1E-1EFA-448E-81F2-1CFE655D2D3E}" srcOrd="0" destOrd="0" presId="urn:microsoft.com/office/officeart/2005/8/layout/venn1"/>
    <dgm:cxn modelId="{FA9B40D9-119A-41E2-8C26-35817BA66E0C}" type="presOf" srcId="{D37E6A26-0288-4440-8547-1F516A7BEFDA}" destId="{956576D3-360A-40A2-810B-1EF3D3230E53}" srcOrd="0" destOrd="0" presId="urn:microsoft.com/office/officeart/2005/8/layout/venn1"/>
    <dgm:cxn modelId="{86758D9D-F370-4C6A-94E3-4B0239EA8151}" type="presParOf" srcId="{E9C28E1E-1EFA-448E-81F2-1CFE655D2D3E}" destId="{EA1863D1-5D4F-496C-98D4-0F8B82CEBEC3}" srcOrd="0" destOrd="0" presId="urn:microsoft.com/office/officeart/2005/8/layout/venn1"/>
    <dgm:cxn modelId="{56ABD92E-A0F6-4A90-AE62-B9D49B14967D}" type="presParOf" srcId="{E9C28E1E-1EFA-448E-81F2-1CFE655D2D3E}" destId="{E97E76E2-AC48-45DB-A34B-A71BD694BD17}" srcOrd="1" destOrd="0" presId="urn:microsoft.com/office/officeart/2005/8/layout/venn1"/>
    <dgm:cxn modelId="{7897300B-548A-48C7-9568-25A4E044EF26}" type="presParOf" srcId="{E9C28E1E-1EFA-448E-81F2-1CFE655D2D3E}" destId="{E915D40C-B0C8-4672-ADC5-9FD06620C36B}" srcOrd="2" destOrd="0" presId="urn:microsoft.com/office/officeart/2005/8/layout/venn1"/>
    <dgm:cxn modelId="{9A1965C2-2F0D-4B5F-8BDF-451ABA33E63E}" type="presParOf" srcId="{E9C28E1E-1EFA-448E-81F2-1CFE655D2D3E}" destId="{0111A02D-803D-4FD6-8426-35568F4790FD}" srcOrd="3" destOrd="0" presId="urn:microsoft.com/office/officeart/2005/8/layout/venn1"/>
    <dgm:cxn modelId="{47C25A03-5541-4560-B88B-4D124D83C0F9}" type="presParOf" srcId="{E9C28E1E-1EFA-448E-81F2-1CFE655D2D3E}" destId="{4D759361-F4B5-4018-9499-6C4932C19D90}" srcOrd="4" destOrd="0" presId="urn:microsoft.com/office/officeart/2005/8/layout/venn1"/>
    <dgm:cxn modelId="{CF70E378-8A18-450E-BBC2-50787C4DBB4E}" type="presParOf" srcId="{E9C28E1E-1EFA-448E-81F2-1CFE655D2D3E}" destId="{E8DA658F-9DFA-479F-970D-8AD72C9371DE}" srcOrd="5" destOrd="0" presId="urn:microsoft.com/office/officeart/2005/8/layout/venn1"/>
    <dgm:cxn modelId="{8B27D964-0D4C-46D6-89AF-044D141BA1F3}" type="presParOf" srcId="{E9C28E1E-1EFA-448E-81F2-1CFE655D2D3E}" destId="{F292A6C7-A8D4-4CCD-BF67-A4D5BD15AFFC}" srcOrd="6" destOrd="0" presId="urn:microsoft.com/office/officeart/2005/8/layout/venn1"/>
    <dgm:cxn modelId="{44633858-07E2-42DF-AFCB-EFB327DFD3E3}" type="presParOf" srcId="{E9C28E1E-1EFA-448E-81F2-1CFE655D2D3E}" destId="{7482C3FB-FF7D-4464-A6DC-9C94EAC19271}" srcOrd="7" destOrd="0" presId="urn:microsoft.com/office/officeart/2005/8/layout/venn1"/>
    <dgm:cxn modelId="{CC949D42-7806-4C48-8BAF-8DA1F6E43262}" type="presParOf" srcId="{E9C28E1E-1EFA-448E-81F2-1CFE655D2D3E}" destId="{05DF0E75-37EF-44E4-BB51-ADD9F4B04082}" srcOrd="8" destOrd="0" presId="urn:microsoft.com/office/officeart/2005/8/layout/venn1"/>
    <dgm:cxn modelId="{4D7401E8-1FE8-43D1-BC59-D7A8B75E8733}" type="presParOf" srcId="{E9C28E1E-1EFA-448E-81F2-1CFE655D2D3E}" destId="{E3D9564A-9E5B-4599-AE93-51C4238CDFB6}" srcOrd="9" destOrd="0" presId="urn:microsoft.com/office/officeart/2005/8/layout/venn1"/>
    <dgm:cxn modelId="{7DE2AAF1-75C4-4E05-A025-F224628503E3}" type="presParOf" srcId="{E9C28E1E-1EFA-448E-81F2-1CFE655D2D3E}" destId="{B724FC1D-EAF5-4C31-A9B4-3BA94606749A}" srcOrd="10" destOrd="0" presId="urn:microsoft.com/office/officeart/2005/8/layout/venn1"/>
    <dgm:cxn modelId="{39283BD9-C6C1-433B-91BB-2EE81B8D8EA0}" type="presParOf" srcId="{E9C28E1E-1EFA-448E-81F2-1CFE655D2D3E}" destId="{956576D3-360A-40A2-810B-1EF3D3230E53}" srcOrd="11" destOrd="0" presId="urn:microsoft.com/office/officeart/2005/8/layout/venn1"/>
    <dgm:cxn modelId="{BD1A6492-6D7A-4072-B251-D25DD6AD7819}" type="presParOf" srcId="{E9C28E1E-1EFA-448E-81F2-1CFE655D2D3E}" destId="{5C97954A-2A1C-489C-9E4A-4014656C594D}" srcOrd="12" destOrd="0" presId="urn:microsoft.com/office/officeart/2005/8/layout/venn1"/>
    <dgm:cxn modelId="{2F678BB6-22F4-46E8-8913-CC8F45F7CAC7}" type="presParOf" srcId="{E9C28E1E-1EFA-448E-81F2-1CFE655D2D3E}" destId="{9365B3B5-019B-4590-BBAE-BC0CC2836257}"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A283DF-DBC8-42CE-A706-9820AFB6668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FB02231-3DB6-45C7-A2AF-484CCDB479F3}">
      <dgm:prSet/>
      <dgm:spPr/>
      <dgm:t>
        <a:bodyPr/>
        <a:lstStyle/>
        <a:p>
          <a:pPr rtl="0"/>
          <a:r>
            <a:rPr lang="en-US" dirty="0"/>
            <a:t>Fall/Winter 2016</a:t>
          </a:r>
        </a:p>
      </dgm:t>
    </dgm:pt>
    <dgm:pt modelId="{47DD78F3-9FC0-4FDE-AD43-E63E67A9A449}" type="parTrans" cxnId="{2EE32BE6-DC64-4BC0-B632-DBF25AB5480C}">
      <dgm:prSet/>
      <dgm:spPr/>
      <dgm:t>
        <a:bodyPr/>
        <a:lstStyle/>
        <a:p>
          <a:endParaRPr lang="en-US"/>
        </a:p>
      </dgm:t>
    </dgm:pt>
    <dgm:pt modelId="{F746FA3A-9551-485F-8902-29F710DA12BF}" type="sibTrans" cxnId="{2EE32BE6-DC64-4BC0-B632-DBF25AB5480C}">
      <dgm:prSet/>
      <dgm:spPr/>
      <dgm:t>
        <a:bodyPr/>
        <a:lstStyle/>
        <a:p>
          <a:endParaRPr lang="en-US"/>
        </a:p>
      </dgm:t>
    </dgm:pt>
    <dgm:pt modelId="{5E11C5C2-1FD0-45C6-BF61-D6DAD0A4A9DC}">
      <dgm:prSet/>
      <dgm:spPr/>
      <dgm:t>
        <a:bodyPr/>
        <a:lstStyle/>
        <a:p>
          <a:pPr rtl="0"/>
          <a:r>
            <a:rPr lang="en-US" dirty="0"/>
            <a:t>Summer 2017</a:t>
          </a:r>
        </a:p>
      </dgm:t>
    </dgm:pt>
    <dgm:pt modelId="{61639247-B233-45A0-8DE4-4DF6CC446E5B}" type="parTrans" cxnId="{B005F549-754D-48E7-BE52-B6EA0F504F3A}">
      <dgm:prSet/>
      <dgm:spPr/>
      <dgm:t>
        <a:bodyPr/>
        <a:lstStyle/>
        <a:p>
          <a:endParaRPr lang="en-US"/>
        </a:p>
      </dgm:t>
    </dgm:pt>
    <dgm:pt modelId="{F81C6043-9F26-4B0E-B9C5-DC848EAD8B53}" type="sibTrans" cxnId="{B005F549-754D-48E7-BE52-B6EA0F504F3A}">
      <dgm:prSet/>
      <dgm:spPr/>
      <dgm:t>
        <a:bodyPr/>
        <a:lstStyle/>
        <a:p>
          <a:endParaRPr lang="en-US"/>
        </a:p>
      </dgm:t>
    </dgm:pt>
    <dgm:pt modelId="{7747A3FF-BB6B-4149-B118-1C0624BB8077}">
      <dgm:prSet/>
      <dgm:spPr/>
      <dgm:t>
        <a:bodyPr/>
        <a:lstStyle/>
        <a:p>
          <a:pPr rtl="0"/>
          <a:r>
            <a:rPr lang="en-US" dirty="0"/>
            <a:t>Fall 2017</a:t>
          </a:r>
        </a:p>
      </dgm:t>
    </dgm:pt>
    <dgm:pt modelId="{7CD92BE2-0056-41A1-BCC5-3B3876754C20}" type="parTrans" cxnId="{F0353A96-3306-4E09-B796-37AF1C26C403}">
      <dgm:prSet/>
      <dgm:spPr/>
      <dgm:t>
        <a:bodyPr/>
        <a:lstStyle/>
        <a:p>
          <a:endParaRPr lang="en-US"/>
        </a:p>
      </dgm:t>
    </dgm:pt>
    <dgm:pt modelId="{69D174FA-72F5-429F-A86E-24D26A388508}" type="sibTrans" cxnId="{F0353A96-3306-4E09-B796-37AF1C26C403}">
      <dgm:prSet/>
      <dgm:spPr/>
      <dgm:t>
        <a:bodyPr/>
        <a:lstStyle/>
        <a:p>
          <a:endParaRPr lang="en-US"/>
        </a:p>
      </dgm:t>
    </dgm:pt>
    <dgm:pt modelId="{337E7659-2049-4825-89AB-9AA098B65D5C}">
      <dgm:prSet custT="1"/>
      <dgm:spPr/>
      <dgm:t>
        <a:bodyPr/>
        <a:lstStyle/>
        <a:p>
          <a:r>
            <a:rPr lang="en-US" sz="1050" dirty="0"/>
            <a:t>Develop CSC Steering and workgroups</a:t>
          </a:r>
        </a:p>
      </dgm:t>
    </dgm:pt>
    <dgm:pt modelId="{7060D63D-43A4-4C20-9257-77F24868244E}" type="parTrans" cxnId="{6FD0455C-5EC6-481B-ACC3-3EADD2EFF804}">
      <dgm:prSet/>
      <dgm:spPr/>
      <dgm:t>
        <a:bodyPr/>
        <a:lstStyle/>
        <a:p>
          <a:endParaRPr lang="en-US"/>
        </a:p>
      </dgm:t>
    </dgm:pt>
    <dgm:pt modelId="{8D46F07C-925F-4D4B-8403-318F2117E766}" type="sibTrans" cxnId="{6FD0455C-5EC6-481B-ACC3-3EADD2EFF804}">
      <dgm:prSet/>
      <dgm:spPr/>
      <dgm:t>
        <a:bodyPr/>
        <a:lstStyle/>
        <a:p>
          <a:endParaRPr lang="en-US"/>
        </a:p>
      </dgm:t>
    </dgm:pt>
    <dgm:pt modelId="{A3C9038E-9F2A-4927-B2F6-BDA2A35EA1D7}">
      <dgm:prSet custT="1"/>
      <dgm:spPr/>
      <dgm:t>
        <a:bodyPr/>
        <a:lstStyle/>
        <a:p>
          <a:r>
            <a:rPr lang="en-US" sz="1050" dirty="0"/>
            <a:t>EMS workgroup met, finished and distributed EMS Framework</a:t>
          </a:r>
        </a:p>
      </dgm:t>
    </dgm:pt>
    <dgm:pt modelId="{5F52959C-3ECC-4D28-BA2A-13FE310766EB}" type="parTrans" cxnId="{07E6359F-E712-4EBB-A369-9764BC9C86A8}">
      <dgm:prSet/>
      <dgm:spPr/>
      <dgm:t>
        <a:bodyPr/>
        <a:lstStyle/>
        <a:p>
          <a:endParaRPr lang="en-US"/>
        </a:p>
      </dgm:t>
    </dgm:pt>
    <dgm:pt modelId="{44830882-0652-4B53-9318-CB1B6D2CE960}" type="sibTrans" cxnId="{07E6359F-E712-4EBB-A369-9764BC9C86A8}">
      <dgm:prSet/>
      <dgm:spPr/>
      <dgm:t>
        <a:bodyPr/>
        <a:lstStyle/>
        <a:p>
          <a:endParaRPr lang="en-US"/>
        </a:p>
      </dgm:t>
    </dgm:pt>
    <dgm:pt modelId="{0B058889-ADE4-4F98-852A-DD5F6C00EAC6}">
      <dgm:prSet custT="1"/>
      <dgm:spPr/>
      <dgm:t>
        <a:bodyPr/>
        <a:lstStyle/>
        <a:p>
          <a:r>
            <a:rPr lang="en-US" sz="1050" dirty="0"/>
            <a:t>Ethics contractor is hired.  Ethics workgroup met and Framework is complete</a:t>
          </a:r>
        </a:p>
      </dgm:t>
    </dgm:pt>
    <dgm:pt modelId="{5B2DD1DE-D035-40BA-BC60-42B395501BAD}" type="parTrans" cxnId="{4E31920F-3F8B-46C9-AAB3-ACCDF7D8CCC6}">
      <dgm:prSet/>
      <dgm:spPr/>
      <dgm:t>
        <a:bodyPr/>
        <a:lstStyle/>
        <a:p>
          <a:endParaRPr lang="en-US"/>
        </a:p>
      </dgm:t>
    </dgm:pt>
    <dgm:pt modelId="{109A14A6-6EA3-4C8E-B0A1-FEF74618621D}" type="sibTrans" cxnId="{4E31920F-3F8B-46C9-AAB3-ACCDF7D8CCC6}">
      <dgm:prSet/>
      <dgm:spPr/>
      <dgm:t>
        <a:bodyPr/>
        <a:lstStyle/>
        <a:p>
          <a:endParaRPr lang="en-US"/>
        </a:p>
      </dgm:t>
    </dgm:pt>
    <dgm:pt modelId="{F58E473F-B626-4F62-B6F1-A48A4F8F5030}">
      <dgm:prSet custT="1"/>
      <dgm:spPr/>
      <dgm:t>
        <a:bodyPr/>
        <a:lstStyle/>
        <a:p>
          <a:r>
            <a:rPr lang="en-US" sz="1050" dirty="0"/>
            <a:t>CSC Contractor </a:t>
          </a:r>
          <a:r>
            <a:rPr lang="en-US" sz="1050"/>
            <a:t>is hired</a:t>
          </a:r>
          <a:endParaRPr lang="en-US" sz="1050" dirty="0"/>
        </a:p>
      </dgm:t>
    </dgm:pt>
    <dgm:pt modelId="{D5653621-A96C-45F8-8603-46BE7CB9D63D}" type="parTrans" cxnId="{AC6DBCEC-FEE8-466B-8D07-63F7DBFB74A7}">
      <dgm:prSet/>
      <dgm:spPr/>
      <dgm:t>
        <a:bodyPr/>
        <a:lstStyle/>
        <a:p>
          <a:endParaRPr lang="en-US"/>
        </a:p>
      </dgm:t>
    </dgm:pt>
    <dgm:pt modelId="{645BAAB8-A8B9-4FEC-B9CC-9F47E6E88902}" type="sibTrans" cxnId="{AC6DBCEC-FEE8-466B-8D07-63F7DBFB74A7}">
      <dgm:prSet/>
      <dgm:spPr/>
      <dgm:t>
        <a:bodyPr/>
        <a:lstStyle/>
        <a:p>
          <a:endParaRPr lang="en-US"/>
        </a:p>
      </dgm:t>
    </dgm:pt>
    <dgm:pt modelId="{226E7A49-3DA4-4493-8709-874C9F401E6A}">
      <dgm:prSet custT="1"/>
      <dgm:spPr/>
      <dgm:t>
        <a:bodyPr/>
        <a:lstStyle/>
        <a:p>
          <a:r>
            <a:rPr lang="en-US" sz="1050" dirty="0"/>
            <a:t>Rough Draft of CSC Framework complete. </a:t>
          </a:r>
        </a:p>
      </dgm:t>
    </dgm:pt>
    <dgm:pt modelId="{0F743244-DFA5-49D4-8BBE-2EC8C23F18B0}" type="parTrans" cxnId="{70683BAF-77D8-4344-9986-6F57FC1464D1}">
      <dgm:prSet/>
      <dgm:spPr/>
      <dgm:t>
        <a:bodyPr/>
        <a:lstStyle/>
        <a:p>
          <a:endParaRPr lang="en-US"/>
        </a:p>
      </dgm:t>
    </dgm:pt>
    <dgm:pt modelId="{F4CD7E54-330F-44A0-BB6D-33A329FF43A1}" type="sibTrans" cxnId="{70683BAF-77D8-4344-9986-6F57FC1464D1}">
      <dgm:prSet/>
      <dgm:spPr/>
      <dgm:t>
        <a:bodyPr/>
        <a:lstStyle/>
        <a:p>
          <a:endParaRPr lang="en-US"/>
        </a:p>
      </dgm:t>
    </dgm:pt>
    <dgm:pt modelId="{1F0ECCEB-EF4E-49A4-9229-CB832ADC3022}">
      <dgm:prSet custT="1"/>
      <dgm:spPr/>
      <dgm:t>
        <a:bodyPr/>
        <a:lstStyle/>
        <a:p>
          <a:r>
            <a:rPr lang="en-US" sz="1050" dirty="0"/>
            <a:t>Distribute CSC Rough Draft to CSC Steering workgroup, obtain comments</a:t>
          </a:r>
        </a:p>
      </dgm:t>
    </dgm:pt>
    <dgm:pt modelId="{4D2160C0-0617-429B-8628-632521032F7D}" type="parTrans" cxnId="{B493A0A3-841D-43D1-837B-A9C7EF14C65D}">
      <dgm:prSet/>
      <dgm:spPr/>
      <dgm:t>
        <a:bodyPr/>
        <a:lstStyle/>
        <a:p>
          <a:endParaRPr lang="en-US"/>
        </a:p>
      </dgm:t>
    </dgm:pt>
    <dgm:pt modelId="{85891FB1-EF8E-4AC2-A7B7-FDB6D02B9C13}" type="sibTrans" cxnId="{B493A0A3-841D-43D1-837B-A9C7EF14C65D}">
      <dgm:prSet/>
      <dgm:spPr/>
      <dgm:t>
        <a:bodyPr/>
        <a:lstStyle/>
        <a:p>
          <a:endParaRPr lang="en-US"/>
        </a:p>
      </dgm:t>
    </dgm:pt>
    <dgm:pt modelId="{3AD077A1-6B60-4B04-A157-06E85ECBEBEC}">
      <dgm:prSet custT="1"/>
      <dgm:spPr/>
      <dgm:t>
        <a:bodyPr/>
        <a:lstStyle/>
        <a:p>
          <a:r>
            <a:rPr lang="en-US" sz="1050" dirty="0"/>
            <a:t>Healthcare and Rollout Workgroups met and planned sector specific rollout sessions</a:t>
          </a:r>
        </a:p>
      </dgm:t>
    </dgm:pt>
    <dgm:pt modelId="{51EF93D4-AD93-404E-B761-4A87E858BA62}" type="parTrans" cxnId="{7D7B14A9-BE9E-47C2-B3F3-FD1425EB33BC}">
      <dgm:prSet/>
      <dgm:spPr/>
      <dgm:t>
        <a:bodyPr/>
        <a:lstStyle/>
        <a:p>
          <a:endParaRPr lang="en-US"/>
        </a:p>
      </dgm:t>
    </dgm:pt>
    <dgm:pt modelId="{9A49AA7E-4B8D-49A9-A95C-60D4AF5CC4F9}" type="sibTrans" cxnId="{7D7B14A9-BE9E-47C2-B3F3-FD1425EB33BC}">
      <dgm:prSet/>
      <dgm:spPr/>
      <dgm:t>
        <a:bodyPr/>
        <a:lstStyle/>
        <a:p>
          <a:endParaRPr lang="en-US"/>
        </a:p>
      </dgm:t>
    </dgm:pt>
    <dgm:pt modelId="{F12726E9-5BF0-4807-856C-85BBC6383DFF}">
      <dgm:prSet custT="1"/>
      <dgm:spPr/>
      <dgm:t>
        <a:bodyPr/>
        <a:lstStyle/>
        <a:p>
          <a:r>
            <a:rPr lang="en-US" sz="1050" dirty="0"/>
            <a:t>Edit the CSC Rough Draft of the CSC Plan</a:t>
          </a:r>
        </a:p>
      </dgm:t>
    </dgm:pt>
    <dgm:pt modelId="{4A97F410-4147-4982-A96D-533541D9CAD4}" type="parTrans" cxnId="{48C903DE-0669-4F94-B7B2-72F1177C0E56}">
      <dgm:prSet/>
      <dgm:spPr/>
      <dgm:t>
        <a:bodyPr/>
        <a:lstStyle/>
        <a:p>
          <a:endParaRPr lang="en-US"/>
        </a:p>
      </dgm:t>
    </dgm:pt>
    <dgm:pt modelId="{49F45119-0A82-4873-9B36-83A1F74B3A42}" type="sibTrans" cxnId="{48C903DE-0669-4F94-B7B2-72F1177C0E56}">
      <dgm:prSet/>
      <dgm:spPr/>
      <dgm:t>
        <a:bodyPr/>
        <a:lstStyle/>
        <a:p>
          <a:endParaRPr lang="en-US"/>
        </a:p>
      </dgm:t>
    </dgm:pt>
    <dgm:pt modelId="{417179E6-AD0B-4747-8426-971583AA083B}">
      <dgm:prSet custT="1"/>
      <dgm:spPr/>
      <dgm:t>
        <a:bodyPr/>
        <a:lstStyle/>
        <a:p>
          <a:r>
            <a:rPr lang="en-US" sz="1050" dirty="0"/>
            <a:t>Release CSC Plan </a:t>
          </a:r>
        </a:p>
      </dgm:t>
    </dgm:pt>
    <dgm:pt modelId="{5AEFB25E-1EC0-4D75-AC99-D2071AEBB4EC}" type="parTrans" cxnId="{24479E9F-EF10-47E6-BDB8-8E415611FF59}">
      <dgm:prSet/>
      <dgm:spPr/>
      <dgm:t>
        <a:bodyPr/>
        <a:lstStyle/>
        <a:p>
          <a:endParaRPr lang="en-US"/>
        </a:p>
      </dgm:t>
    </dgm:pt>
    <dgm:pt modelId="{F3B600E4-6B64-4164-9E4B-192D9F18BEDC}" type="sibTrans" cxnId="{24479E9F-EF10-47E6-BDB8-8E415611FF59}">
      <dgm:prSet/>
      <dgm:spPr/>
      <dgm:t>
        <a:bodyPr/>
        <a:lstStyle/>
        <a:p>
          <a:endParaRPr lang="en-US"/>
        </a:p>
      </dgm:t>
    </dgm:pt>
    <dgm:pt modelId="{2A90E8EE-A84F-43F6-A676-B65691171998}">
      <dgm:prSet custT="1"/>
      <dgm:spPr/>
      <dgm:t>
        <a:bodyPr/>
        <a:lstStyle/>
        <a:p>
          <a:r>
            <a:rPr lang="en-US" sz="1050" dirty="0"/>
            <a:t>Start public engagement and healthcare rollout sessions</a:t>
          </a:r>
        </a:p>
      </dgm:t>
    </dgm:pt>
    <dgm:pt modelId="{FA542DD0-92C3-4BBC-BF40-B1905B2A5A3D}" type="parTrans" cxnId="{82440811-1796-40C1-9F22-496EC4BADB71}">
      <dgm:prSet/>
      <dgm:spPr/>
      <dgm:t>
        <a:bodyPr/>
        <a:lstStyle/>
        <a:p>
          <a:endParaRPr lang="en-US"/>
        </a:p>
      </dgm:t>
    </dgm:pt>
    <dgm:pt modelId="{AEEE334F-A2A9-41CC-B586-39004E306581}" type="sibTrans" cxnId="{82440811-1796-40C1-9F22-496EC4BADB71}">
      <dgm:prSet/>
      <dgm:spPr/>
      <dgm:t>
        <a:bodyPr/>
        <a:lstStyle/>
        <a:p>
          <a:endParaRPr lang="en-US"/>
        </a:p>
      </dgm:t>
    </dgm:pt>
    <dgm:pt modelId="{489CA17F-062B-489F-AB18-30B8230E301D}">
      <dgm:prSet custT="1"/>
      <dgm:spPr/>
      <dgm:t>
        <a:bodyPr/>
        <a:lstStyle/>
        <a:p>
          <a:r>
            <a:rPr lang="en-US" sz="1050" dirty="0"/>
            <a:t>Education and Information Sharing on CSC Plan</a:t>
          </a:r>
        </a:p>
      </dgm:t>
    </dgm:pt>
    <dgm:pt modelId="{CB7F3C4E-7A32-462E-BE11-F5EF22AAC1D6}" type="parTrans" cxnId="{CDFCAA19-3A96-4E09-9AE4-92A617ACF57D}">
      <dgm:prSet/>
      <dgm:spPr/>
      <dgm:t>
        <a:bodyPr/>
        <a:lstStyle/>
        <a:p>
          <a:endParaRPr lang="en-US"/>
        </a:p>
      </dgm:t>
    </dgm:pt>
    <dgm:pt modelId="{9B00C5E0-FCA7-42C7-9CF7-E7C31B36409D}" type="sibTrans" cxnId="{CDFCAA19-3A96-4E09-9AE4-92A617ACF57D}">
      <dgm:prSet/>
      <dgm:spPr/>
      <dgm:t>
        <a:bodyPr/>
        <a:lstStyle/>
        <a:p>
          <a:endParaRPr lang="en-US"/>
        </a:p>
      </dgm:t>
    </dgm:pt>
    <dgm:pt modelId="{8C1FB63B-DD41-4AC6-B161-85539BC38BE1}">
      <dgm:prSet custT="1"/>
      <dgm:spPr/>
      <dgm:t>
        <a:bodyPr/>
        <a:lstStyle/>
        <a:p>
          <a:r>
            <a:rPr lang="en-US" sz="1050" dirty="0"/>
            <a:t>Healthcare, EMS and Coalitions work on their CSC Plans</a:t>
          </a:r>
        </a:p>
      </dgm:t>
    </dgm:pt>
    <dgm:pt modelId="{F517CDB5-B74B-402E-9AA4-27AB3E9D61CA}" type="parTrans" cxnId="{5BD5DCD5-7473-4435-85F9-80DAAE8614E7}">
      <dgm:prSet/>
      <dgm:spPr/>
      <dgm:t>
        <a:bodyPr/>
        <a:lstStyle/>
        <a:p>
          <a:endParaRPr lang="en-US"/>
        </a:p>
      </dgm:t>
    </dgm:pt>
    <dgm:pt modelId="{D286CEC3-5A3A-44BF-9707-3BE7B2757DC6}" type="sibTrans" cxnId="{5BD5DCD5-7473-4435-85F9-80DAAE8614E7}">
      <dgm:prSet/>
      <dgm:spPr/>
      <dgm:t>
        <a:bodyPr/>
        <a:lstStyle/>
        <a:p>
          <a:endParaRPr lang="en-US"/>
        </a:p>
      </dgm:t>
    </dgm:pt>
    <dgm:pt modelId="{27E07166-D845-43FD-8896-62B494DB7477}">
      <dgm:prSet custT="1"/>
      <dgm:spPr/>
      <dgm:t>
        <a:bodyPr/>
        <a:lstStyle/>
        <a:p>
          <a:r>
            <a:rPr lang="en-US" sz="1050" dirty="0"/>
            <a:t>Continuation of Public Engagement and Healthcare/EMS rollout sessions</a:t>
          </a:r>
        </a:p>
      </dgm:t>
    </dgm:pt>
    <dgm:pt modelId="{05D2DBBB-AE20-4A77-8DBF-174ED8C2FF9B}" type="parTrans" cxnId="{FB09818B-18EA-4E5F-A95B-F6338408A6E1}">
      <dgm:prSet/>
      <dgm:spPr/>
      <dgm:t>
        <a:bodyPr/>
        <a:lstStyle/>
        <a:p>
          <a:endParaRPr lang="en-US"/>
        </a:p>
      </dgm:t>
    </dgm:pt>
    <dgm:pt modelId="{9DB214C6-D25C-43DB-88FD-C69D1196AF31}" type="sibTrans" cxnId="{FB09818B-18EA-4E5F-A95B-F6338408A6E1}">
      <dgm:prSet/>
      <dgm:spPr/>
      <dgm:t>
        <a:bodyPr/>
        <a:lstStyle/>
        <a:p>
          <a:endParaRPr lang="en-US"/>
        </a:p>
      </dgm:t>
    </dgm:pt>
    <dgm:pt modelId="{793FAA66-E59F-449D-AD66-1F03705B93C3}">
      <dgm:prSet custT="1"/>
      <dgm:spPr/>
      <dgm:t>
        <a:bodyPr/>
        <a:lstStyle/>
        <a:p>
          <a:r>
            <a:rPr lang="en-US" sz="1050" dirty="0"/>
            <a:t>Hospital, Coalitions and EMS began to work on their CSC Plans. </a:t>
          </a:r>
        </a:p>
      </dgm:t>
    </dgm:pt>
    <dgm:pt modelId="{9C542863-5440-4B47-9EFB-F50BD560024A}" type="parTrans" cxnId="{38008927-D1DD-48A8-A141-A53CABF4D235}">
      <dgm:prSet/>
      <dgm:spPr/>
      <dgm:t>
        <a:bodyPr/>
        <a:lstStyle/>
        <a:p>
          <a:endParaRPr lang="en-US"/>
        </a:p>
      </dgm:t>
    </dgm:pt>
    <dgm:pt modelId="{CB254556-8339-4BB3-A31A-8C6EF8624870}" type="sibTrans" cxnId="{38008927-D1DD-48A8-A141-A53CABF4D235}">
      <dgm:prSet/>
      <dgm:spPr/>
      <dgm:t>
        <a:bodyPr/>
        <a:lstStyle/>
        <a:p>
          <a:endParaRPr lang="en-US"/>
        </a:p>
      </dgm:t>
    </dgm:pt>
    <dgm:pt modelId="{BD7941C2-3872-4EDD-A68F-A4E5F3A1F95A}">
      <dgm:prSet custT="1"/>
      <dgm:spPr/>
      <dgm:t>
        <a:bodyPr/>
        <a:lstStyle/>
        <a:p>
          <a:r>
            <a:rPr lang="en-US" sz="1050" dirty="0"/>
            <a:t>Presentation of CSC Plan at Conference and Healthcare systems</a:t>
          </a:r>
        </a:p>
      </dgm:t>
    </dgm:pt>
    <dgm:pt modelId="{28D39612-4F7E-4965-A234-F409F237A87D}" type="parTrans" cxnId="{005D03DE-4060-48D2-807A-5AF39EB3C1E2}">
      <dgm:prSet/>
      <dgm:spPr/>
      <dgm:t>
        <a:bodyPr/>
        <a:lstStyle/>
        <a:p>
          <a:endParaRPr lang="en-US"/>
        </a:p>
      </dgm:t>
    </dgm:pt>
    <dgm:pt modelId="{E96B74B6-AEA8-4C7C-BD54-DC211A29AC54}" type="sibTrans" cxnId="{005D03DE-4060-48D2-807A-5AF39EB3C1E2}">
      <dgm:prSet/>
      <dgm:spPr/>
      <dgm:t>
        <a:bodyPr/>
        <a:lstStyle/>
        <a:p>
          <a:endParaRPr lang="en-US"/>
        </a:p>
      </dgm:t>
    </dgm:pt>
    <dgm:pt modelId="{755A70E6-4C5E-4752-9819-5D03248C94CE}">
      <dgm:prSet/>
      <dgm:spPr/>
      <dgm:t>
        <a:bodyPr/>
        <a:lstStyle/>
        <a:p>
          <a:pPr rtl="0"/>
          <a:r>
            <a:rPr lang="en-US" dirty="0"/>
            <a:t>Spring</a:t>
          </a:r>
          <a:r>
            <a:rPr lang="en-US" baseline="0" dirty="0"/>
            <a:t> 2017</a:t>
          </a:r>
          <a:endParaRPr lang="en-US" dirty="0"/>
        </a:p>
      </dgm:t>
    </dgm:pt>
    <dgm:pt modelId="{CD931CE1-2377-48F1-93E8-0FA4219272A8}" type="sibTrans" cxnId="{C5F13B0D-7D12-433A-902F-1D1062162568}">
      <dgm:prSet/>
      <dgm:spPr/>
      <dgm:t>
        <a:bodyPr/>
        <a:lstStyle/>
        <a:p>
          <a:endParaRPr lang="en-US"/>
        </a:p>
      </dgm:t>
    </dgm:pt>
    <dgm:pt modelId="{0BB02DE3-0100-487E-844B-B6FF38803E7B}" type="parTrans" cxnId="{C5F13B0D-7D12-433A-902F-1D1062162568}">
      <dgm:prSet/>
      <dgm:spPr/>
      <dgm:t>
        <a:bodyPr/>
        <a:lstStyle/>
        <a:p>
          <a:endParaRPr lang="en-US"/>
        </a:p>
      </dgm:t>
    </dgm:pt>
    <dgm:pt modelId="{FA383F8D-51E2-4F3D-ACCB-4351FE94894F}" type="pres">
      <dgm:prSet presAssocID="{77A283DF-DBC8-42CE-A706-9820AFB6668D}" presName="linear" presStyleCnt="0">
        <dgm:presLayoutVars>
          <dgm:dir/>
          <dgm:animLvl val="lvl"/>
          <dgm:resizeHandles val="exact"/>
        </dgm:presLayoutVars>
      </dgm:prSet>
      <dgm:spPr/>
      <dgm:t>
        <a:bodyPr/>
        <a:lstStyle/>
        <a:p>
          <a:endParaRPr lang="en-US"/>
        </a:p>
      </dgm:t>
    </dgm:pt>
    <dgm:pt modelId="{E31768B0-5047-4BC8-86E3-9808E560B8AF}" type="pres">
      <dgm:prSet presAssocID="{FFB02231-3DB6-45C7-A2AF-484CCDB479F3}" presName="parentLin" presStyleCnt="0"/>
      <dgm:spPr/>
    </dgm:pt>
    <dgm:pt modelId="{6EEB4B5D-E60A-4015-806C-73011C1019C1}" type="pres">
      <dgm:prSet presAssocID="{FFB02231-3DB6-45C7-A2AF-484CCDB479F3}" presName="parentLeftMargin" presStyleLbl="node1" presStyleIdx="0" presStyleCnt="4"/>
      <dgm:spPr/>
      <dgm:t>
        <a:bodyPr/>
        <a:lstStyle/>
        <a:p>
          <a:endParaRPr lang="en-US"/>
        </a:p>
      </dgm:t>
    </dgm:pt>
    <dgm:pt modelId="{CA61B930-785E-486C-B3A2-62BCA1F412D0}" type="pres">
      <dgm:prSet presAssocID="{FFB02231-3DB6-45C7-A2AF-484CCDB479F3}" presName="parentText" presStyleLbl="node1" presStyleIdx="0" presStyleCnt="4">
        <dgm:presLayoutVars>
          <dgm:chMax val="0"/>
          <dgm:bulletEnabled val="1"/>
        </dgm:presLayoutVars>
      </dgm:prSet>
      <dgm:spPr/>
      <dgm:t>
        <a:bodyPr/>
        <a:lstStyle/>
        <a:p>
          <a:endParaRPr lang="en-US"/>
        </a:p>
      </dgm:t>
    </dgm:pt>
    <dgm:pt modelId="{365E5EE9-0488-4136-8AD2-55E5C1411AB4}" type="pres">
      <dgm:prSet presAssocID="{FFB02231-3DB6-45C7-A2AF-484CCDB479F3}" presName="negativeSpace" presStyleCnt="0"/>
      <dgm:spPr/>
    </dgm:pt>
    <dgm:pt modelId="{65CE889E-3A42-4C7D-901A-401320CC0E36}" type="pres">
      <dgm:prSet presAssocID="{FFB02231-3DB6-45C7-A2AF-484CCDB479F3}" presName="childText" presStyleLbl="conFgAcc1" presStyleIdx="0" presStyleCnt="4">
        <dgm:presLayoutVars>
          <dgm:bulletEnabled val="1"/>
        </dgm:presLayoutVars>
      </dgm:prSet>
      <dgm:spPr/>
      <dgm:t>
        <a:bodyPr/>
        <a:lstStyle/>
        <a:p>
          <a:endParaRPr lang="en-US"/>
        </a:p>
      </dgm:t>
    </dgm:pt>
    <dgm:pt modelId="{AE604E12-287E-4401-9263-810913A1BFF0}" type="pres">
      <dgm:prSet presAssocID="{F746FA3A-9551-485F-8902-29F710DA12BF}" presName="spaceBetweenRectangles" presStyleCnt="0"/>
      <dgm:spPr/>
    </dgm:pt>
    <dgm:pt modelId="{738656F6-322A-45A8-8F6B-2A62681CC35B}" type="pres">
      <dgm:prSet presAssocID="{755A70E6-4C5E-4752-9819-5D03248C94CE}" presName="parentLin" presStyleCnt="0"/>
      <dgm:spPr/>
    </dgm:pt>
    <dgm:pt modelId="{DFCF5AC9-300F-4EE2-9A43-EEF6BEE8DA7C}" type="pres">
      <dgm:prSet presAssocID="{755A70E6-4C5E-4752-9819-5D03248C94CE}" presName="parentLeftMargin" presStyleLbl="node1" presStyleIdx="0" presStyleCnt="4"/>
      <dgm:spPr/>
      <dgm:t>
        <a:bodyPr/>
        <a:lstStyle/>
        <a:p>
          <a:endParaRPr lang="en-US"/>
        </a:p>
      </dgm:t>
    </dgm:pt>
    <dgm:pt modelId="{CF14D06E-C1A1-4F21-865D-EE97E3DB2787}" type="pres">
      <dgm:prSet presAssocID="{755A70E6-4C5E-4752-9819-5D03248C94CE}" presName="parentText" presStyleLbl="node1" presStyleIdx="1" presStyleCnt="4">
        <dgm:presLayoutVars>
          <dgm:chMax val="0"/>
          <dgm:bulletEnabled val="1"/>
        </dgm:presLayoutVars>
      </dgm:prSet>
      <dgm:spPr/>
      <dgm:t>
        <a:bodyPr/>
        <a:lstStyle/>
        <a:p>
          <a:endParaRPr lang="en-US"/>
        </a:p>
      </dgm:t>
    </dgm:pt>
    <dgm:pt modelId="{6EC40E8B-D8E7-4538-AECF-3E6CC9808423}" type="pres">
      <dgm:prSet presAssocID="{755A70E6-4C5E-4752-9819-5D03248C94CE}" presName="negativeSpace" presStyleCnt="0"/>
      <dgm:spPr/>
    </dgm:pt>
    <dgm:pt modelId="{5973289D-8EC7-469A-9E9E-9818B29E8144}" type="pres">
      <dgm:prSet presAssocID="{755A70E6-4C5E-4752-9819-5D03248C94CE}" presName="childText" presStyleLbl="conFgAcc1" presStyleIdx="1" presStyleCnt="4">
        <dgm:presLayoutVars>
          <dgm:bulletEnabled val="1"/>
        </dgm:presLayoutVars>
      </dgm:prSet>
      <dgm:spPr/>
      <dgm:t>
        <a:bodyPr/>
        <a:lstStyle/>
        <a:p>
          <a:endParaRPr lang="en-US"/>
        </a:p>
      </dgm:t>
    </dgm:pt>
    <dgm:pt modelId="{C462FDB7-B396-4B1D-B8E4-A023A7D2247E}" type="pres">
      <dgm:prSet presAssocID="{CD931CE1-2377-48F1-93E8-0FA4219272A8}" presName="spaceBetweenRectangles" presStyleCnt="0"/>
      <dgm:spPr/>
    </dgm:pt>
    <dgm:pt modelId="{3305EB2D-D3D6-465D-A592-876AF276E024}" type="pres">
      <dgm:prSet presAssocID="{5E11C5C2-1FD0-45C6-BF61-D6DAD0A4A9DC}" presName="parentLin" presStyleCnt="0"/>
      <dgm:spPr/>
    </dgm:pt>
    <dgm:pt modelId="{1B94E717-F2A8-4C6C-99E0-9F9F804A4429}" type="pres">
      <dgm:prSet presAssocID="{5E11C5C2-1FD0-45C6-BF61-D6DAD0A4A9DC}" presName="parentLeftMargin" presStyleLbl="node1" presStyleIdx="1" presStyleCnt="4"/>
      <dgm:spPr/>
      <dgm:t>
        <a:bodyPr/>
        <a:lstStyle/>
        <a:p>
          <a:endParaRPr lang="en-US"/>
        </a:p>
      </dgm:t>
    </dgm:pt>
    <dgm:pt modelId="{460BE5D9-E0A5-4258-8CAC-EA1578FDAF37}" type="pres">
      <dgm:prSet presAssocID="{5E11C5C2-1FD0-45C6-BF61-D6DAD0A4A9DC}" presName="parentText" presStyleLbl="node1" presStyleIdx="2" presStyleCnt="4">
        <dgm:presLayoutVars>
          <dgm:chMax val="0"/>
          <dgm:bulletEnabled val="1"/>
        </dgm:presLayoutVars>
      </dgm:prSet>
      <dgm:spPr/>
      <dgm:t>
        <a:bodyPr/>
        <a:lstStyle/>
        <a:p>
          <a:endParaRPr lang="en-US"/>
        </a:p>
      </dgm:t>
    </dgm:pt>
    <dgm:pt modelId="{8E6C9DD0-CA8B-4348-9D1E-21B48B029C74}" type="pres">
      <dgm:prSet presAssocID="{5E11C5C2-1FD0-45C6-BF61-D6DAD0A4A9DC}" presName="negativeSpace" presStyleCnt="0"/>
      <dgm:spPr/>
    </dgm:pt>
    <dgm:pt modelId="{F4995558-7480-418D-BE16-1905F531F6D1}" type="pres">
      <dgm:prSet presAssocID="{5E11C5C2-1FD0-45C6-BF61-D6DAD0A4A9DC}" presName="childText" presStyleLbl="conFgAcc1" presStyleIdx="2" presStyleCnt="4">
        <dgm:presLayoutVars>
          <dgm:bulletEnabled val="1"/>
        </dgm:presLayoutVars>
      </dgm:prSet>
      <dgm:spPr/>
      <dgm:t>
        <a:bodyPr/>
        <a:lstStyle/>
        <a:p>
          <a:endParaRPr lang="en-US"/>
        </a:p>
      </dgm:t>
    </dgm:pt>
    <dgm:pt modelId="{DE4D79EF-A4AC-4BC1-9DED-40AD75678949}" type="pres">
      <dgm:prSet presAssocID="{F81C6043-9F26-4B0E-B9C5-DC848EAD8B53}" presName="spaceBetweenRectangles" presStyleCnt="0"/>
      <dgm:spPr/>
    </dgm:pt>
    <dgm:pt modelId="{55099F9E-9798-41AE-8A8E-2866714F75C5}" type="pres">
      <dgm:prSet presAssocID="{7747A3FF-BB6B-4149-B118-1C0624BB8077}" presName="parentLin" presStyleCnt="0"/>
      <dgm:spPr/>
    </dgm:pt>
    <dgm:pt modelId="{E4FFAFC7-AF3A-419E-93DB-03BC69B12F7A}" type="pres">
      <dgm:prSet presAssocID="{7747A3FF-BB6B-4149-B118-1C0624BB8077}" presName="parentLeftMargin" presStyleLbl="node1" presStyleIdx="2" presStyleCnt="4"/>
      <dgm:spPr/>
      <dgm:t>
        <a:bodyPr/>
        <a:lstStyle/>
        <a:p>
          <a:endParaRPr lang="en-US"/>
        </a:p>
      </dgm:t>
    </dgm:pt>
    <dgm:pt modelId="{3C4A9750-B311-4F1B-9684-2097891A3866}" type="pres">
      <dgm:prSet presAssocID="{7747A3FF-BB6B-4149-B118-1C0624BB8077}" presName="parentText" presStyleLbl="node1" presStyleIdx="3" presStyleCnt="4">
        <dgm:presLayoutVars>
          <dgm:chMax val="0"/>
          <dgm:bulletEnabled val="1"/>
        </dgm:presLayoutVars>
      </dgm:prSet>
      <dgm:spPr/>
      <dgm:t>
        <a:bodyPr/>
        <a:lstStyle/>
        <a:p>
          <a:endParaRPr lang="en-US"/>
        </a:p>
      </dgm:t>
    </dgm:pt>
    <dgm:pt modelId="{F5F202DB-39F5-4539-93A9-5F1AAFEFBFF5}" type="pres">
      <dgm:prSet presAssocID="{7747A3FF-BB6B-4149-B118-1C0624BB8077}" presName="negativeSpace" presStyleCnt="0"/>
      <dgm:spPr/>
    </dgm:pt>
    <dgm:pt modelId="{64A1B66D-557E-412E-9883-3BB60EBC7ECB}" type="pres">
      <dgm:prSet presAssocID="{7747A3FF-BB6B-4149-B118-1C0624BB8077}" presName="childText" presStyleLbl="conFgAcc1" presStyleIdx="3" presStyleCnt="4">
        <dgm:presLayoutVars>
          <dgm:bulletEnabled val="1"/>
        </dgm:presLayoutVars>
      </dgm:prSet>
      <dgm:spPr/>
      <dgm:t>
        <a:bodyPr/>
        <a:lstStyle/>
        <a:p>
          <a:endParaRPr lang="en-US"/>
        </a:p>
      </dgm:t>
    </dgm:pt>
  </dgm:ptLst>
  <dgm:cxnLst>
    <dgm:cxn modelId="{0E16A923-58AE-42B4-A1E1-3017EDB03D81}" type="presOf" srcId="{FFB02231-3DB6-45C7-A2AF-484CCDB479F3}" destId="{CA61B930-785E-486C-B3A2-62BCA1F412D0}" srcOrd="1" destOrd="0" presId="urn:microsoft.com/office/officeart/2005/8/layout/list1"/>
    <dgm:cxn modelId="{ECD9B7BF-13A5-4074-9D37-1CA62EB0F3CD}" type="presOf" srcId="{226E7A49-3DA4-4493-8709-874C9F401E6A}" destId="{5973289D-8EC7-469A-9E9E-9818B29E8144}" srcOrd="0" destOrd="0" presId="urn:microsoft.com/office/officeart/2005/8/layout/list1"/>
    <dgm:cxn modelId="{FCC410D3-6D51-4FA3-B623-66B43CF031C1}" type="presOf" srcId="{F58E473F-B626-4F62-B6F1-A48A4F8F5030}" destId="{65CE889E-3A42-4C7D-901A-401320CC0E36}" srcOrd="0" destOrd="3" presId="urn:microsoft.com/office/officeart/2005/8/layout/list1"/>
    <dgm:cxn modelId="{638EB66A-A8D0-4B39-ADAC-39F4B7104B94}" type="presOf" srcId="{5E11C5C2-1FD0-45C6-BF61-D6DAD0A4A9DC}" destId="{460BE5D9-E0A5-4258-8CAC-EA1578FDAF37}" srcOrd="1" destOrd="0" presId="urn:microsoft.com/office/officeart/2005/8/layout/list1"/>
    <dgm:cxn modelId="{38008927-D1DD-48A8-A141-A53CABF4D235}" srcId="{7747A3FF-BB6B-4149-B118-1C0624BB8077}" destId="{793FAA66-E59F-449D-AD66-1F03705B93C3}" srcOrd="1" destOrd="0" parTransId="{9C542863-5440-4B47-9EFB-F50BD560024A}" sibTransId="{CB254556-8339-4BB3-A31A-8C6EF8624870}"/>
    <dgm:cxn modelId="{B46F9193-CC2E-43CC-9C7A-2164486FFEFA}" type="presOf" srcId="{755A70E6-4C5E-4752-9819-5D03248C94CE}" destId="{CF14D06E-C1A1-4F21-865D-EE97E3DB2787}" srcOrd="1" destOrd="0" presId="urn:microsoft.com/office/officeart/2005/8/layout/list1"/>
    <dgm:cxn modelId="{2EE32BE6-DC64-4BC0-B632-DBF25AB5480C}" srcId="{77A283DF-DBC8-42CE-A706-9820AFB6668D}" destId="{FFB02231-3DB6-45C7-A2AF-484CCDB479F3}" srcOrd="0" destOrd="0" parTransId="{47DD78F3-9FC0-4FDE-AD43-E63E67A9A449}" sibTransId="{F746FA3A-9551-485F-8902-29F710DA12BF}"/>
    <dgm:cxn modelId="{5BD5DCD5-7473-4435-85F9-80DAAE8614E7}" srcId="{5E11C5C2-1FD0-45C6-BF61-D6DAD0A4A9DC}" destId="{8C1FB63B-DD41-4AC6-B161-85539BC38BE1}" srcOrd="3" destOrd="0" parTransId="{F517CDB5-B74B-402E-9AA4-27AB3E9D61CA}" sibTransId="{D286CEC3-5A3A-44BF-9707-3BE7B2757DC6}"/>
    <dgm:cxn modelId="{3E9633C9-1067-4202-8487-97D5A75D06DE}" type="presOf" srcId="{793FAA66-E59F-449D-AD66-1F03705B93C3}" destId="{64A1B66D-557E-412E-9883-3BB60EBC7ECB}" srcOrd="0" destOrd="1" presId="urn:microsoft.com/office/officeart/2005/8/layout/list1"/>
    <dgm:cxn modelId="{B9C47B4A-2C49-4C83-843D-5379EE9095D4}" type="presOf" srcId="{417179E6-AD0B-4747-8426-971583AA083B}" destId="{F4995558-7480-418D-BE16-1905F531F6D1}" srcOrd="0" destOrd="0" presId="urn:microsoft.com/office/officeart/2005/8/layout/list1"/>
    <dgm:cxn modelId="{BFA8A4BB-05A0-405A-A13E-9365F54B431E}" type="presOf" srcId="{F12726E9-5BF0-4807-856C-85BBC6383DFF}" destId="{5973289D-8EC7-469A-9E9E-9818B29E8144}" srcOrd="0" destOrd="3" presId="urn:microsoft.com/office/officeart/2005/8/layout/list1"/>
    <dgm:cxn modelId="{4E31920F-3F8B-46C9-AAB3-ACCDF7D8CCC6}" srcId="{FFB02231-3DB6-45C7-A2AF-484CCDB479F3}" destId="{0B058889-ADE4-4F98-852A-DD5F6C00EAC6}" srcOrd="2" destOrd="0" parTransId="{5B2DD1DE-D035-40BA-BC60-42B395501BAD}" sibTransId="{109A14A6-6EA3-4C8E-B0A1-FEF74618621D}"/>
    <dgm:cxn modelId="{706A9088-A92D-46F3-BB69-330130211477}" type="presOf" srcId="{77A283DF-DBC8-42CE-A706-9820AFB6668D}" destId="{FA383F8D-51E2-4F3D-ACCB-4351FE94894F}" srcOrd="0" destOrd="0" presId="urn:microsoft.com/office/officeart/2005/8/layout/list1"/>
    <dgm:cxn modelId="{70683BAF-77D8-4344-9986-6F57FC1464D1}" srcId="{755A70E6-4C5E-4752-9819-5D03248C94CE}" destId="{226E7A49-3DA4-4493-8709-874C9F401E6A}" srcOrd="0" destOrd="0" parTransId="{0F743244-DFA5-49D4-8BBE-2EC8C23F18B0}" sibTransId="{F4CD7E54-330F-44A0-BB6D-33A329FF43A1}"/>
    <dgm:cxn modelId="{8636AA8D-B351-4267-A17F-90F2C8E6AC73}" type="presOf" srcId="{0B058889-ADE4-4F98-852A-DD5F6C00EAC6}" destId="{65CE889E-3A42-4C7D-901A-401320CC0E36}" srcOrd="0" destOrd="2" presId="urn:microsoft.com/office/officeart/2005/8/layout/list1"/>
    <dgm:cxn modelId="{C5F13B0D-7D12-433A-902F-1D1062162568}" srcId="{77A283DF-DBC8-42CE-A706-9820AFB6668D}" destId="{755A70E6-4C5E-4752-9819-5D03248C94CE}" srcOrd="1" destOrd="0" parTransId="{0BB02DE3-0100-487E-844B-B6FF38803E7B}" sibTransId="{CD931CE1-2377-48F1-93E8-0FA4219272A8}"/>
    <dgm:cxn modelId="{005D03DE-4060-48D2-807A-5AF39EB3C1E2}" srcId="{7747A3FF-BB6B-4149-B118-1C0624BB8077}" destId="{BD7941C2-3872-4EDD-A68F-A4E5F3A1F95A}" srcOrd="2" destOrd="0" parTransId="{28D39612-4F7E-4965-A234-F409F237A87D}" sibTransId="{E96B74B6-AEA8-4C7C-BD54-DC211A29AC54}"/>
    <dgm:cxn modelId="{3CE02959-9C5F-4BA2-B994-F4D5BC5AA130}" type="presOf" srcId="{27E07166-D845-43FD-8896-62B494DB7477}" destId="{64A1B66D-557E-412E-9883-3BB60EBC7ECB}" srcOrd="0" destOrd="0" presId="urn:microsoft.com/office/officeart/2005/8/layout/list1"/>
    <dgm:cxn modelId="{3F818048-BA1C-423C-A634-7CEA4E7ED7DB}" type="presOf" srcId="{7747A3FF-BB6B-4149-B118-1C0624BB8077}" destId="{3C4A9750-B311-4F1B-9684-2097891A3866}" srcOrd="1" destOrd="0" presId="urn:microsoft.com/office/officeart/2005/8/layout/list1"/>
    <dgm:cxn modelId="{FB09818B-18EA-4E5F-A95B-F6338408A6E1}" srcId="{7747A3FF-BB6B-4149-B118-1C0624BB8077}" destId="{27E07166-D845-43FD-8896-62B494DB7477}" srcOrd="0" destOrd="0" parTransId="{05D2DBBB-AE20-4A77-8DBF-174ED8C2FF9B}" sibTransId="{9DB214C6-D25C-43DB-88FD-C69D1196AF31}"/>
    <dgm:cxn modelId="{F77E22FF-4CF3-4621-84B6-41739A84F979}" type="presOf" srcId="{BD7941C2-3872-4EDD-A68F-A4E5F3A1F95A}" destId="{64A1B66D-557E-412E-9883-3BB60EBC7ECB}" srcOrd="0" destOrd="2" presId="urn:microsoft.com/office/officeart/2005/8/layout/list1"/>
    <dgm:cxn modelId="{ED0D279B-6CFF-41C5-83D6-8D8308858BCF}" type="presOf" srcId="{5E11C5C2-1FD0-45C6-BF61-D6DAD0A4A9DC}" destId="{1B94E717-F2A8-4C6C-99E0-9F9F804A4429}" srcOrd="0" destOrd="0" presId="urn:microsoft.com/office/officeart/2005/8/layout/list1"/>
    <dgm:cxn modelId="{48C903DE-0669-4F94-B7B2-72F1177C0E56}" srcId="{755A70E6-4C5E-4752-9819-5D03248C94CE}" destId="{F12726E9-5BF0-4807-856C-85BBC6383DFF}" srcOrd="3" destOrd="0" parTransId="{4A97F410-4147-4982-A96D-533541D9CAD4}" sibTransId="{49F45119-0A82-4873-9B36-83A1F74B3A42}"/>
    <dgm:cxn modelId="{AA43AD17-E5E3-4560-9A78-1B5B5033D0B3}" type="presOf" srcId="{A3C9038E-9F2A-4927-B2F6-BDA2A35EA1D7}" destId="{65CE889E-3A42-4C7D-901A-401320CC0E36}" srcOrd="0" destOrd="1" presId="urn:microsoft.com/office/officeart/2005/8/layout/list1"/>
    <dgm:cxn modelId="{7D7B14A9-BE9E-47C2-B3F3-FD1425EB33BC}" srcId="{755A70E6-4C5E-4752-9819-5D03248C94CE}" destId="{3AD077A1-6B60-4B04-A157-06E85ECBEBEC}" srcOrd="2" destOrd="0" parTransId="{51EF93D4-AD93-404E-B761-4A87E858BA62}" sibTransId="{9A49AA7E-4B8D-49A9-A95C-60D4AF5CC4F9}"/>
    <dgm:cxn modelId="{F0353A96-3306-4E09-B796-37AF1C26C403}" srcId="{77A283DF-DBC8-42CE-A706-9820AFB6668D}" destId="{7747A3FF-BB6B-4149-B118-1C0624BB8077}" srcOrd="3" destOrd="0" parTransId="{7CD92BE2-0056-41A1-BCC5-3B3876754C20}" sibTransId="{69D174FA-72F5-429F-A86E-24D26A388508}"/>
    <dgm:cxn modelId="{7A506277-BD92-452B-9797-59A371620CF3}" type="presOf" srcId="{1F0ECCEB-EF4E-49A4-9229-CB832ADC3022}" destId="{5973289D-8EC7-469A-9E9E-9818B29E8144}" srcOrd="0" destOrd="1" presId="urn:microsoft.com/office/officeart/2005/8/layout/list1"/>
    <dgm:cxn modelId="{B005F549-754D-48E7-BE52-B6EA0F504F3A}" srcId="{77A283DF-DBC8-42CE-A706-9820AFB6668D}" destId="{5E11C5C2-1FD0-45C6-BF61-D6DAD0A4A9DC}" srcOrd="2" destOrd="0" parTransId="{61639247-B233-45A0-8DE4-4DF6CC446E5B}" sibTransId="{F81C6043-9F26-4B0E-B9C5-DC848EAD8B53}"/>
    <dgm:cxn modelId="{86EF68AA-0A23-41FB-BA3D-6F318DF5EF8D}" type="presOf" srcId="{755A70E6-4C5E-4752-9819-5D03248C94CE}" destId="{DFCF5AC9-300F-4EE2-9A43-EEF6BEE8DA7C}" srcOrd="0" destOrd="0" presId="urn:microsoft.com/office/officeart/2005/8/layout/list1"/>
    <dgm:cxn modelId="{6FD0455C-5EC6-481B-ACC3-3EADD2EFF804}" srcId="{FFB02231-3DB6-45C7-A2AF-484CCDB479F3}" destId="{337E7659-2049-4825-89AB-9AA098B65D5C}" srcOrd="0" destOrd="0" parTransId="{7060D63D-43A4-4C20-9257-77F24868244E}" sibTransId="{8D46F07C-925F-4D4B-8403-318F2117E766}"/>
    <dgm:cxn modelId="{27F70E0C-F039-4805-9BCB-8CA1F15D3696}" type="presOf" srcId="{337E7659-2049-4825-89AB-9AA098B65D5C}" destId="{65CE889E-3A42-4C7D-901A-401320CC0E36}" srcOrd="0" destOrd="0" presId="urn:microsoft.com/office/officeart/2005/8/layout/list1"/>
    <dgm:cxn modelId="{AC6DBCEC-FEE8-466B-8D07-63F7DBFB74A7}" srcId="{FFB02231-3DB6-45C7-A2AF-484CCDB479F3}" destId="{F58E473F-B626-4F62-B6F1-A48A4F8F5030}" srcOrd="3" destOrd="0" parTransId="{D5653621-A96C-45F8-8603-46BE7CB9D63D}" sibTransId="{645BAAB8-A8B9-4FEC-B9CC-9F47E6E88902}"/>
    <dgm:cxn modelId="{07D699BE-C7FC-46C8-B549-58325C90051F}" type="presOf" srcId="{8C1FB63B-DD41-4AC6-B161-85539BC38BE1}" destId="{F4995558-7480-418D-BE16-1905F531F6D1}" srcOrd="0" destOrd="3" presId="urn:microsoft.com/office/officeart/2005/8/layout/list1"/>
    <dgm:cxn modelId="{CDFCAA19-3A96-4E09-9AE4-92A617ACF57D}" srcId="{5E11C5C2-1FD0-45C6-BF61-D6DAD0A4A9DC}" destId="{489CA17F-062B-489F-AB18-30B8230E301D}" srcOrd="2" destOrd="0" parTransId="{CB7F3C4E-7A32-462E-BE11-F5EF22AAC1D6}" sibTransId="{9B00C5E0-FCA7-42C7-9CF7-E7C31B36409D}"/>
    <dgm:cxn modelId="{FA74318E-3996-4B78-B603-D88522A99AF9}" type="presOf" srcId="{7747A3FF-BB6B-4149-B118-1C0624BB8077}" destId="{E4FFAFC7-AF3A-419E-93DB-03BC69B12F7A}" srcOrd="0" destOrd="0" presId="urn:microsoft.com/office/officeart/2005/8/layout/list1"/>
    <dgm:cxn modelId="{DE843B11-F5B5-4151-A596-9280C2B79A39}" type="presOf" srcId="{3AD077A1-6B60-4B04-A157-06E85ECBEBEC}" destId="{5973289D-8EC7-469A-9E9E-9818B29E8144}" srcOrd="0" destOrd="2" presId="urn:microsoft.com/office/officeart/2005/8/layout/list1"/>
    <dgm:cxn modelId="{B493A0A3-841D-43D1-837B-A9C7EF14C65D}" srcId="{755A70E6-4C5E-4752-9819-5D03248C94CE}" destId="{1F0ECCEB-EF4E-49A4-9229-CB832ADC3022}" srcOrd="1" destOrd="0" parTransId="{4D2160C0-0617-429B-8628-632521032F7D}" sibTransId="{85891FB1-EF8E-4AC2-A7B7-FDB6D02B9C13}"/>
    <dgm:cxn modelId="{82440811-1796-40C1-9F22-496EC4BADB71}" srcId="{5E11C5C2-1FD0-45C6-BF61-D6DAD0A4A9DC}" destId="{2A90E8EE-A84F-43F6-A676-B65691171998}" srcOrd="1" destOrd="0" parTransId="{FA542DD0-92C3-4BBC-BF40-B1905B2A5A3D}" sibTransId="{AEEE334F-A2A9-41CC-B586-39004E306581}"/>
    <dgm:cxn modelId="{74D8F3BB-77DD-4824-9F80-F1A6768CE1E0}" type="presOf" srcId="{489CA17F-062B-489F-AB18-30B8230E301D}" destId="{F4995558-7480-418D-BE16-1905F531F6D1}" srcOrd="0" destOrd="2" presId="urn:microsoft.com/office/officeart/2005/8/layout/list1"/>
    <dgm:cxn modelId="{24479E9F-EF10-47E6-BDB8-8E415611FF59}" srcId="{5E11C5C2-1FD0-45C6-BF61-D6DAD0A4A9DC}" destId="{417179E6-AD0B-4747-8426-971583AA083B}" srcOrd="0" destOrd="0" parTransId="{5AEFB25E-1EC0-4D75-AC99-D2071AEBB4EC}" sibTransId="{F3B600E4-6B64-4164-9E4B-192D9F18BEDC}"/>
    <dgm:cxn modelId="{3081284B-BA26-44C2-B6BE-00069AD5048A}" type="presOf" srcId="{2A90E8EE-A84F-43F6-A676-B65691171998}" destId="{F4995558-7480-418D-BE16-1905F531F6D1}" srcOrd="0" destOrd="1" presId="urn:microsoft.com/office/officeart/2005/8/layout/list1"/>
    <dgm:cxn modelId="{07E6359F-E712-4EBB-A369-9764BC9C86A8}" srcId="{FFB02231-3DB6-45C7-A2AF-484CCDB479F3}" destId="{A3C9038E-9F2A-4927-B2F6-BDA2A35EA1D7}" srcOrd="1" destOrd="0" parTransId="{5F52959C-3ECC-4D28-BA2A-13FE310766EB}" sibTransId="{44830882-0652-4B53-9318-CB1B6D2CE960}"/>
    <dgm:cxn modelId="{0D071996-6D90-45B0-A85C-A61E54FCD98B}" type="presOf" srcId="{FFB02231-3DB6-45C7-A2AF-484CCDB479F3}" destId="{6EEB4B5D-E60A-4015-806C-73011C1019C1}" srcOrd="0" destOrd="0" presId="urn:microsoft.com/office/officeart/2005/8/layout/list1"/>
    <dgm:cxn modelId="{96F3C3E9-40FE-4B01-8103-D98364E3B3F5}" type="presParOf" srcId="{FA383F8D-51E2-4F3D-ACCB-4351FE94894F}" destId="{E31768B0-5047-4BC8-86E3-9808E560B8AF}" srcOrd="0" destOrd="0" presId="urn:microsoft.com/office/officeart/2005/8/layout/list1"/>
    <dgm:cxn modelId="{814D4FE6-606E-4BC2-951D-0B54F9140FB8}" type="presParOf" srcId="{E31768B0-5047-4BC8-86E3-9808E560B8AF}" destId="{6EEB4B5D-E60A-4015-806C-73011C1019C1}" srcOrd="0" destOrd="0" presId="urn:microsoft.com/office/officeart/2005/8/layout/list1"/>
    <dgm:cxn modelId="{A808F0B2-1EB1-4D5A-BCD5-F521D7CE5B60}" type="presParOf" srcId="{E31768B0-5047-4BC8-86E3-9808E560B8AF}" destId="{CA61B930-785E-486C-B3A2-62BCA1F412D0}" srcOrd="1" destOrd="0" presId="urn:microsoft.com/office/officeart/2005/8/layout/list1"/>
    <dgm:cxn modelId="{E441325D-727E-4A04-845F-37B66F4EE98F}" type="presParOf" srcId="{FA383F8D-51E2-4F3D-ACCB-4351FE94894F}" destId="{365E5EE9-0488-4136-8AD2-55E5C1411AB4}" srcOrd="1" destOrd="0" presId="urn:microsoft.com/office/officeart/2005/8/layout/list1"/>
    <dgm:cxn modelId="{0B4A72AD-4BFA-47BF-A1A3-1717A5E15027}" type="presParOf" srcId="{FA383F8D-51E2-4F3D-ACCB-4351FE94894F}" destId="{65CE889E-3A42-4C7D-901A-401320CC0E36}" srcOrd="2" destOrd="0" presId="urn:microsoft.com/office/officeart/2005/8/layout/list1"/>
    <dgm:cxn modelId="{C26542E5-5776-4A42-A4D6-65670E14A893}" type="presParOf" srcId="{FA383F8D-51E2-4F3D-ACCB-4351FE94894F}" destId="{AE604E12-287E-4401-9263-810913A1BFF0}" srcOrd="3" destOrd="0" presId="urn:microsoft.com/office/officeart/2005/8/layout/list1"/>
    <dgm:cxn modelId="{E2F289D1-B8ED-405C-B558-3C23B32EF75F}" type="presParOf" srcId="{FA383F8D-51E2-4F3D-ACCB-4351FE94894F}" destId="{738656F6-322A-45A8-8F6B-2A62681CC35B}" srcOrd="4" destOrd="0" presId="urn:microsoft.com/office/officeart/2005/8/layout/list1"/>
    <dgm:cxn modelId="{D1B47CE0-2283-41A2-A8D2-0E19AC705942}" type="presParOf" srcId="{738656F6-322A-45A8-8F6B-2A62681CC35B}" destId="{DFCF5AC9-300F-4EE2-9A43-EEF6BEE8DA7C}" srcOrd="0" destOrd="0" presId="urn:microsoft.com/office/officeart/2005/8/layout/list1"/>
    <dgm:cxn modelId="{DC10BF6C-988A-4E6E-B96C-839B6C04FFB4}" type="presParOf" srcId="{738656F6-322A-45A8-8F6B-2A62681CC35B}" destId="{CF14D06E-C1A1-4F21-865D-EE97E3DB2787}" srcOrd="1" destOrd="0" presId="urn:microsoft.com/office/officeart/2005/8/layout/list1"/>
    <dgm:cxn modelId="{B568324B-5425-4944-BAB0-EB0942CC70EB}" type="presParOf" srcId="{FA383F8D-51E2-4F3D-ACCB-4351FE94894F}" destId="{6EC40E8B-D8E7-4538-AECF-3E6CC9808423}" srcOrd="5" destOrd="0" presId="urn:microsoft.com/office/officeart/2005/8/layout/list1"/>
    <dgm:cxn modelId="{D6FCC134-DD89-4374-8E27-ED3E1A4F2C6A}" type="presParOf" srcId="{FA383F8D-51E2-4F3D-ACCB-4351FE94894F}" destId="{5973289D-8EC7-469A-9E9E-9818B29E8144}" srcOrd="6" destOrd="0" presId="urn:microsoft.com/office/officeart/2005/8/layout/list1"/>
    <dgm:cxn modelId="{97F0D8FB-4C2B-4A7F-960D-1FA75E4F678B}" type="presParOf" srcId="{FA383F8D-51E2-4F3D-ACCB-4351FE94894F}" destId="{C462FDB7-B396-4B1D-B8E4-A023A7D2247E}" srcOrd="7" destOrd="0" presId="urn:microsoft.com/office/officeart/2005/8/layout/list1"/>
    <dgm:cxn modelId="{D8B61D25-8606-4A78-A5C0-C86B642B8A11}" type="presParOf" srcId="{FA383F8D-51E2-4F3D-ACCB-4351FE94894F}" destId="{3305EB2D-D3D6-465D-A592-876AF276E024}" srcOrd="8" destOrd="0" presId="urn:microsoft.com/office/officeart/2005/8/layout/list1"/>
    <dgm:cxn modelId="{427A66A1-F17A-4D2C-B1D3-703E662903AC}" type="presParOf" srcId="{3305EB2D-D3D6-465D-A592-876AF276E024}" destId="{1B94E717-F2A8-4C6C-99E0-9F9F804A4429}" srcOrd="0" destOrd="0" presId="urn:microsoft.com/office/officeart/2005/8/layout/list1"/>
    <dgm:cxn modelId="{E0AA0C93-444E-4DB1-8509-3BC3A54E079D}" type="presParOf" srcId="{3305EB2D-D3D6-465D-A592-876AF276E024}" destId="{460BE5D9-E0A5-4258-8CAC-EA1578FDAF37}" srcOrd="1" destOrd="0" presId="urn:microsoft.com/office/officeart/2005/8/layout/list1"/>
    <dgm:cxn modelId="{5FCAB363-24B2-41EB-9251-7D160BF820D3}" type="presParOf" srcId="{FA383F8D-51E2-4F3D-ACCB-4351FE94894F}" destId="{8E6C9DD0-CA8B-4348-9D1E-21B48B029C74}" srcOrd="9" destOrd="0" presId="urn:microsoft.com/office/officeart/2005/8/layout/list1"/>
    <dgm:cxn modelId="{6025D0F4-73D9-4290-856F-E1A818910643}" type="presParOf" srcId="{FA383F8D-51E2-4F3D-ACCB-4351FE94894F}" destId="{F4995558-7480-418D-BE16-1905F531F6D1}" srcOrd="10" destOrd="0" presId="urn:microsoft.com/office/officeart/2005/8/layout/list1"/>
    <dgm:cxn modelId="{83EEB43A-ABD5-42CA-A89E-12FB71F8A78A}" type="presParOf" srcId="{FA383F8D-51E2-4F3D-ACCB-4351FE94894F}" destId="{DE4D79EF-A4AC-4BC1-9DED-40AD75678949}" srcOrd="11" destOrd="0" presId="urn:microsoft.com/office/officeart/2005/8/layout/list1"/>
    <dgm:cxn modelId="{95659998-7782-4DFF-850A-AC7948B56AE3}" type="presParOf" srcId="{FA383F8D-51E2-4F3D-ACCB-4351FE94894F}" destId="{55099F9E-9798-41AE-8A8E-2866714F75C5}" srcOrd="12" destOrd="0" presId="urn:microsoft.com/office/officeart/2005/8/layout/list1"/>
    <dgm:cxn modelId="{F2985F32-BB3F-4546-92E3-C6C646B2B405}" type="presParOf" srcId="{55099F9E-9798-41AE-8A8E-2866714F75C5}" destId="{E4FFAFC7-AF3A-419E-93DB-03BC69B12F7A}" srcOrd="0" destOrd="0" presId="urn:microsoft.com/office/officeart/2005/8/layout/list1"/>
    <dgm:cxn modelId="{411ACAB9-512F-403F-9156-A7A03282A92B}" type="presParOf" srcId="{55099F9E-9798-41AE-8A8E-2866714F75C5}" destId="{3C4A9750-B311-4F1B-9684-2097891A3866}" srcOrd="1" destOrd="0" presId="urn:microsoft.com/office/officeart/2005/8/layout/list1"/>
    <dgm:cxn modelId="{ABBBAAEB-CD50-41BC-97E7-79D9502F1A1E}" type="presParOf" srcId="{FA383F8D-51E2-4F3D-ACCB-4351FE94894F}" destId="{F5F202DB-39F5-4539-93A9-5F1AAFEFBFF5}" srcOrd="13" destOrd="0" presId="urn:microsoft.com/office/officeart/2005/8/layout/list1"/>
    <dgm:cxn modelId="{7A282D44-0607-49D8-AE3B-311F793F7C0C}" type="presParOf" srcId="{FA383F8D-51E2-4F3D-ACCB-4351FE94894F}" destId="{64A1B66D-557E-412E-9883-3BB60EBC7EC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A492D-8A64-4ABB-9DD9-691CF472B897}">
      <dsp:nvSpPr>
        <dsp:cNvPr id="0" name=""/>
        <dsp:cNvSpPr/>
      </dsp:nvSpPr>
      <dsp:spPr>
        <a:xfrm>
          <a:off x="-5411198" y="-829003"/>
          <a:ext cx="6446400" cy="6446400"/>
        </a:xfrm>
        <a:prstGeom prst="blockArc">
          <a:avLst>
            <a:gd name="adj1" fmla="val 18900000"/>
            <a:gd name="adj2" fmla="val 2700000"/>
            <a:gd name="adj3" fmla="val 335"/>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E06E7F-B15C-4E58-918F-433A366CB956}">
      <dsp:nvSpPr>
        <dsp:cNvPr id="0" name=""/>
        <dsp:cNvSpPr/>
      </dsp:nvSpPr>
      <dsp:spPr>
        <a:xfrm>
          <a:off x="335905" y="217680"/>
          <a:ext cx="10115769" cy="43516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5416" tIns="55880" rIns="55880" bIns="55880" numCol="1" spcCol="1270" anchor="ctr" anchorCtr="0">
          <a:noAutofit/>
        </a:bodyPr>
        <a:lstStyle/>
        <a:p>
          <a:pPr lvl="0" algn="l" defTabSz="977900" rtl="0">
            <a:lnSpc>
              <a:spcPct val="90000"/>
            </a:lnSpc>
            <a:spcBef>
              <a:spcPct val="0"/>
            </a:spcBef>
            <a:spcAft>
              <a:spcPct val="35000"/>
            </a:spcAft>
          </a:pPr>
          <a:r>
            <a:rPr lang="en-US" sz="2200" kern="1200"/>
            <a:t>Part of the surge capacity / disaster plan</a:t>
          </a:r>
        </a:p>
      </dsp:txBody>
      <dsp:txXfrm>
        <a:off x="335905" y="217680"/>
        <a:ext cx="10115769" cy="435169"/>
      </dsp:txXfrm>
    </dsp:sp>
    <dsp:sp modelId="{F52FC370-4FBB-4CD2-B75C-40F29B5AADBC}">
      <dsp:nvSpPr>
        <dsp:cNvPr id="0" name=""/>
        <dsp:cNvSpPr/>
      </dsp:nvSpPr>
      <dsp:spPr>
        <a:xfrm>
          <a:off x="63925" y="163284"/>
          <a:ext cx="543961" cy="543961"/>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3179D5-CB2C-4D5F-AAF0-EF3627D0F99C}">
      <dsp:nvSpPr>
        <dsp:cNvPr id="0" name=""/>
        <dsp:cNvSpPr/>
      </dsp:nvSpPr>
      <dsp:spPr>
        <a:xfrm>
          <a:off x="729990" y="870817"/>
          <a:ext cx="9721684" cy="43516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5416" tIns="55880" rIns="55880" bIns="55880" numCol="1" spcCol="1270" anchor="ctr" anchorCtr="0">
          <a:noAutofit/>
        </a:bodyPr>
        <a:lstStyle/>
        <a:p>
          <a:pPr lvl="0" algn="l" defTabSz="977900" rtl="0">
            <a:lnSpc>
              <a:spcPct val="90000"/>
            </a:lnSpc>
            <a:spcBef>
              <a:spcPct val="0"/>
            </a:spcBef>
            <a:spcAft>
              <a:spcPct val="35000"/>
            </a:spcAft>
          </a:pPr>
          <a:r>
            <a:rPr lang="en-US" sz="2200" kern="1200"/>
            <a:t>Don’t improvise! – practical and liability issues</a:t>
          </a:r>
        </a:p>
      </dsp:txBody>
      <dsp:txXfrm>
        <a:off x="729990" y="870817"/>
        <a:ext cx="9721684" cy="435169"/>
      </dsp:txXfrm>
    </dsp:sp>
    <dsp:sp modelId="{5F909793-D6D8-4B6C-92F2-039E08C7FB0F}">
      <dsp:nvSpPr>
        <dsp:cNvPr id="0" name=""/>
        <dsp:cNvSpPr/>
      </dsp:nvSpPr>
      <dsp:spPr>
        <a:xfrm>
          <a:off x="458009" y="816421"/>
          <a:ext cx="543961" cy="543961"/>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852099-69A3-4ED6-A98C-C67BF1175FE7}">
      <dsp:nvSpPr>
        <dsp:cNvPr id="0" name=""/>
        <dsp:cNvSpPr/>
      </dsp:nvSpPr>
      <dsp:spPr>
        <a:xfrm>
          <a:off x="945947" y="1523475"/>
          <a:ext cx="9505727" cy="43516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5416" tIns="55880" rIns="55880" bIns="55880" numCol="1" spcCol="1270" anchor="ctr" anchorCtr="0">
          <a:noAutofit/>
        </a:bodyPr>
        <a:lstStyle/>
        <a:p>
          <a:pPr lvl="0" algn="l" defTabSz="977900" rtl="0">
            <a:lnSpc>
              <a:spcPct val="90000"/>
            </a:lnSpc>
            <a:spcBef>
              <a:spcPct val="0"/>
            </a:spcBef>
            <a:spcAft>
              <a:spcPct val="35000"/>
            </a:spcAft>
          </a:pPr>
          <a:r>
            <a:rPr lang="en-US" sz="2200" kern="1200"/>
            <a:t>Dynamic situation – flux between contingency/crisis</a:t>
          </a:r>
        </a:p>
      </dsp:txBody>
      <dsp:txXfrm>
        <a:off x="945947" y="1523475"/>
        <a:ext cx="9505727" cy="435169"/>
      </dsp:txXfrm>
    </dsp:sp>
    <dsp:sp modelId="{5E982718-C6A1-41F0-9555-03E16E1E8054}">
      <dsp:nvSpPr>
        <dsp:cNvPr id="0" name=""/>
        <dsp:cNvSpPr/>
      </dsp:nvSpPr>
      <dsp:spPr>
        <a:xfrm>
          <a:off x="673966" y="1469078"/>
          <a:ext cx="543961" cy="543961"/>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BAAF5B-917B-460C-AFE1-44FC598E6B24}">
      <dsp:nvSpPr>
        <dsp:cNvPr id="0" name=""/>
        <dsp:cNvSpPr/>
      </dsp:nvSpPr>
      <dsp:spPr>
        <a:xfrm>
          <a:off x="1014899" y="2176611"/>
          <a:ext cx="9436775" cy="43516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5416" tIns="55880" rIns="55880" bIns="55880" numCol="1" spcCol="1270" anchor="ctr" anchorCtr="0">
          <a:noAutofit/>
        </a:bodyPr>
        <a:lstStyle/>
        <a:p>
          <a:pPr lvl="0" algn="l" defTabSz="977900" rtl="0">
            <a:lnSpc>
              <a:spcPct val="90000"/>
            </a:lnSpc>
            <a:spcBef>
              <a:spcPct val="0"/>
            </a:spcBef>
            <a:spcAft>
              <a:spcPct val="35000"/>
            </a:spcAft>
          </a:pPr>
          <a:r>
            <a:rPr lang="en-US" sz="2200" kern="1200"/>
            <a:t>Proportionality</a:t>
          </a:r>
        </a:p>
      </dsp:txBody>
      <dsp:txXfrm>
        <a:off x="1014899" y="2176611"/>
        <a:ext cx="9436775" cy="435169"/>
      </dsp:txXfrm>
    </dsp:sp>
    <dsp:sp modelId="{134498E7-5DA7-4869-BC94-FBCA2777A75E}">
      <dsp:nvSpPr>
        <dsp:cNvPr id="0" name=""/>
        <dsp:cNvSpPr/>
      </dsp:nvSpPr>
      <dsp:spPr>
        <a:xfrm>
          <a:off x="742919" y="2122215"/>
          <a:ext cx="543961" cy="543961"/>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D93519-5ED7-4916-B3A7-F5A4D71F768B}">
      <dsp:nvSpPr>
        <dsp:cNvPr id="0" name=""/>
        <dsp:cNvSpPr/>
      </dsp:nvSpPr>
      <dsp:spPr>
        <a:xfrm>
          <a:off x="945947" y="2829748"/>
          <a:ext cx="9505727" cy="43516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5416" tIns="55880" rIns="55880" bIns="55880" numCol="1" spcCol="1270" anchor="ctr" anchorCtr="0">
          <a:noAutofit/>
        </a:bodyPr>
        <a:lstStyle/>
        <a:p>
          <a:pPr lvl="0" algn="l" defTabSz="977900" rtl="0">
            <a:lnSpc>
              <a:spcPct val="90000"/>
            </a:lnSpc>
            <a:spcBef>
              <a:spcPct val="0"/>
            </a:spcBef>
            <a:spcAft>
              <a:spcPct val="35000"/>
            </a:spcAft>
          </a:pPr>
          <a:r>
            <a:rPr lang="en-US" sz="2200" kern="1200"/>
            <a:t>Crisis care will happen regardless of official actions</a:t>
          </a:r>
        </a:p>
      </dsp:txBody>
      <dsp:txXfrm>
        <a:off x="945947" y="2829748"/>
        <a:ext cx="9505727" cy="435169"/>
      </dsp:txXfrm>
    </dsp:sp>
    <dsp:sp modelId="{1BC5E19D-A38D-41F0-AC20-A3A2932DB138}">
      <dsp:nvSpPr>
        <dsp:cNvPr id="0" name=""/>
        <dsp:cNvSpPr/>
      </dsp:nvSpPr>
      <dsp:spPr>
        <a:xfrm>
          <a:off x="673966" y="2775352"/>
          <a:ext cx="543961" cy="543961"/>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56D284-F74F-4112-87D4-E3834D368676}">
      <dsp:nvSpPr>
        <dsp:cNvPr id="0" name=""/>
        <dsp:cNvSpPr/>
      </dsp:nvSpPr>
      <dsp:spPr>
        <a:xfrm>
          <a:off x="729990" y="3482406"/>
          <a:ext cx="9721684" cy="43516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5416" tIns="55880" rIns="55880" bIns="55880" numCol="1" spcCol="1270" anchor="ctr" anchorCtr="0">
          <a:noAutofit/>
        </a:bodyPr>
        <a:lstStyle/>
        <a:p>
          <a:pPr lvl="0" algn="l" defTabSz="977900" rtl="0">
            <a:lnSpc>
              <a:spcPct val="90000"/>
            </a:lnSpc>
            <a:spcBef>
              <a:spcPct val="0"/>
            </a:spcBef>
            <a:spcAft>
              <a:spcPct val="35000"/>
            </a:spcAft>
          </a:pPr>
          <a:r>
            <a:rPr lang="en-US" sz="2200" kern="1200"/>
            <a:t>Triage – RARE – most crisis care will involve staffing and bed issues</a:t>
          </a:r>
        </a:p>
      </dsp:txBody>
      <dsp:txXfrm>
        <a:off x="729990" y="3482406"/>
        <a:ext cx="9721684" cy="435169"/>
      </dsp:txXfrm>
    </dsp:sp>
    <dsp:sp modelId="{F6D825E0-1CBB-4643-A6E6-7698138163E3}">
      <dsp:nvSpPr>
        <dsp:cNvPr id="0" name=""/>
        <dsp:cNvSpPr/>
      </dsp:nvSpPr>
      <dsp:spPr>
        <a:xfrm>
          <a:off x="458009" y="3428010"/>
          <a:ext cx="543961" cy="543961"/>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195964-E628-46A9-876F-244B0438CDCA}">
      <dsp:nvSpPr>
        <dsp:cNvPr id="0" name=""/>
        <dsp:cNvSpPr/>
      </dsp:nvSpPr>
      <dsp:spPr>
        <a:xfrm>
          <a:off x="335905" y="4135543"/>
          <a:ext cx="10115769" cy="43516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5416" tIns="55880" rIns="55880" bIns="55880" numCol="1" spcCol="1270" anchor="ctr" anchorCtr="0">
          <a:noAutofit/>
        </a:bodyPr>
        <a:lstStyle/>
        <a:p>
          <a:pPr lvl="0" algn="l" defTabSz="977900" rtl="0">
            <a:lnSpc>
              <a:spcPct val="90000"/>
            </a:lnSpc>
            <a:spcBef>
              <a:spcPct val="0"/>
            </a:spcBef>
            <a:spcAft>
              <a:spcPct val="35000"/>
            </a:spcAft>
          </a:pPr>
          <a:r>
            <a:rPr lang="en-US" sz="2200" kern="1200"/>
            <a:t>Don’t be an island! Use Coalition Support…</a:t>
          </a:r>
        </a:p>
      </dsp:txBody>
      <dsp:txXfrm>
        <a:off x="335905" y="4135543"/>
        <a:ext cx="10115769" cy="435169"/>
      </dsp:txXfrm>
    </dsp:sp>
    <dsp:sp modelId="{B385AE6F-550F-41D9-A274-E14D7684B268}">
      <dsp:nvSpPr>
        <dsp:cNvPr id="0" name=""/>
        <dsp:cNvSpPr/>
      </dsp:nvSpPr>
      <dsp:spPr>
        <a:xfrm>
          <a:off x="63925" y="4081147"/>
          <a:ext cx="543961" cy="543961"/>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E7B73-8770-4B1D-94B2-485896836404}">
      <dsp:nvSpPr>
        <dsp:cNvPr id="0" name=""/>
        <dsp:cNvSpPr/>
      </dsp:nvSpPr>
      <dsp:spPr>
        <a:xfrm>
          <a:off x="3080" y="805560"/>
          <a:ext cx="2444055" cy="146643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a:t>Indicators and Triggers</a:t>
          </a:r>
        </a:p>
      </dsp:txBody>
      <dsp:txXfrm>
        <a:off x="3080" y="805560"/>
        <a:ext cx="2444055" cy="1466433"/>
      </dsp:txXfrm>
    </dsp:sp>
    <dsp:sp modelId="{1F026624-DF22-40AF-BD2F-F13C6FA55F62}">
      <dsp:nvSpPr>
        <dsp:cNvPr id="0" name=""/>
        <dsp:cNvSpPr/>
      </dsp:nvSpPr>
      <dsp:spPr>
        <a:xfrm>
          <a:off x="2691541" y="805560"/>
          <a:ext cx="2444055" cy="146643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a:t>Incident management</a:t>
          </a:r>
        </a:p>
      </dsp:txBody>
      <dsp:txXfrm>
        <a:off x="2691541" y="805560"/>
        <a:ext cx="2444055" cy="1466433"/>
      </dsp:txXfrm>
    </dsp:sp>
    <dsp:sp modelId="{599290E1-457C-4E5C-8E49-17B3C8055437}">
      <dsp:nvSpPr>
        <dsp:cNvPr id="0" name=""/>
        <dsp:cNvSpPr/>
      </dsp:nvSpPr>
      <dsp:spPr>
        <a:xfrm>
          <a:off x="5380002" y="805560"/>
          <a:ext cx="2444055" cy="146643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a:t>Clinical input</a:t>
          </a:r>
        </a:p>
      </dsp:txBody>
      <dsp:txXfrm>
        <a:off x="5380002" y="805560"/>
        <a:ext cx="2444055" cy="1466433"/>
      </dsp:txXfrm>
    </dsp:sp>
    <dsp:sp modelId="{ED2FA035-44EF-4018-AA64-D578B69A81E8}">
      <dsp:nvSpPr>
        <dsp:cNvPr id="0" name=""/>
        <dsp:cNvSpPr/>
      </dsp:nvSpPr>
      <dsp:spPr>
        <a:xfrm>
          <a:off x="8068463" y="805560"/>
          <a:ext cx="2444055" cy="146643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a:t>Communications</a:t>
          </a:r>
        </a:p>
      </dsp:txBody>
      <dsp:txXfrm>
        <a:off x="8068463" y="805560"/>
        <a:ext cx="2444055" cy="1466433"/>
      </dsp:txXfrm>
    </dsp:sp>
    <dsp:sp modelId="{E1BB0CD8-1D18-4C92-A4A4-DBC5FFB62435}">
      <dsp:nvSpPr>
        <dsp:cNvPr id="0" name=""/>
        <dsp:cNvSpPr/>
      </dsp:nvSpPr>
      <dsp:spPr>
        <a:xfrm>
          <a:off x="1347311" y="2516399"/>
          <a:ext cx="2444055" cy="146643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a:t>‘Triage’ decisions (restrictions, etc.) and processes</a:t>
          </a:r>
        </a:p>
      </dsp:txBody>
      <dsp:txXfrm>
        <a:off x="1347311" y="2516399"/>
        <a:ext cx="2444055" cy="1466433"/>
      </dsp:txXfrm>
    </dsp:sp>
    <dsp:sp modelId="{316919C2-2B7B-4C1F-8A36-7048A6AE1A3F}">
      <dsp:nvSpPr>
        <dsp:cNvPr id="0" name=""/>
        <dsp:cNvSpPr/>
      </dsp:nvSpPr>
      <dsp:spPr>
        <a:xfrm>
          <a:off x="4035772" y="2516399"/>
          <a:ext cx="2444055" cy="146643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a:t>Quality assurance and reporting</a:t>
          </a:r>
        </a:p>
      </dsp:txBody>
      <dsp:txXfrm>
        <a:off x="4035772" y="2516399"/>
        <a:ext cx="2444055" cy="1466433"/>
      </dsp:txXfrm>
    </dsp:sp>
    <dsp:sp modelId="{77787501-0F97-4B61-9C18-41845B6B5E5F}">
      <dsp:nvSpPr>
        <dsp:cNvPr id="0" name=""/>
        <dsp:cNvSpPr/>
      </dsp:nvSpPr>
      <dsp:spPr>
        <a:xfrm>
          <a:off x="6724233" y="2516399"/>
          <a:ext cx="2444055" cy="1466433"/>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a:t>Coalition and other actions to return to conventional status</a:t>
          </a:r>
        </a:p>
      </dsp:txBody>
      <dsp:txXfrm>
        <a:off x="6724233" y="2516399"/>
        <a:ext cx="2444055" cy="1466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68106-DE14-49AD-9847-637EBF3EDC30}">
      <dsp:nvSpPr>
        <dsp:cNvPr id="0" name=""/>
        <dsp:cNvSpPr/>
      </dsp:nvSpPr>
      <dsp:spPr>
        <a:xfrm>
          <a:off x="2335717" y="2319079"/>
          <a:ext cx="1475189" cy="1475370"/>
        </a:xfrm>
        <a:prstGeom prst="ellipse">
          <a:avLst/>
        </a:prstGeom>
        <a:solidFill>
          <a:schemeClr val="accent2">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AFA0EF3-B2BE-41D3-9AC7-1FE157B5F38D}">
      <dsp:nvSpPr>
        <dsp:cNvPr id="0" name=""/>
        <dsp:cNvSpPr/>
      </dsp:nvSpPr>
      <dsp:spPr>
        <a:xfrm>
          <a:off x="2228151" y="1167548"/>
          <a:ext cx="1690321" cy="90458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n-US" sz="2000" kern="1200" dirty="0">
              <a:solidFill>
                <a:schemeClr val="tx1"/>
              </a:solidFill>
            </a:rPr>
            <a:t>Fairness</a:t>
          </a:r>
        </a:p>
      </dsp:txBody>
      <dsp:txXfrm>
        <a:off x="2228151" y="1167548"/>
        <a:ext cx="1690321" cy="904580"/>
      </dsp:txXfrm>
    </dsp:sp>
    <dsp:sp modelId="{8EADEDC3-0460-41EB-970E-7EF436012321}">
      <dsp:nvSpPr>
        <dsp:cNvPr id="0" name=""/>
        <dsp:cNvSpPr/>
      </dsp:nvSpPr>
      <dsp:spPr>
        <a:xfrm>
          <a:off x="2768439" y="2527133"/>
          <a:ext cx="1475189" cy="1475370"/>
        </a:xfrm>
        <a:prstGeom prst="ellipse">
          <a:avLst/>
        </a:prstGeom>
        <a:solidFill>
          <a:schemeClr val="accent3">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561E7FC-5E50-4208-AAB8-D90049AA4272}">
      <dsp:nvSpPr>
        <dsp:cNvPr id="0" name=""/>
        <dsp:cNvSpPr/>
      </dsp:nvSpPr>
      <dsp:spPr>
        <a:xfrm>
          <a:off x="4425569" y="2026900"/>
          <a:ext cx="1598122" cy="99503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n-US" sz="2000" kern="1200" dirty="0">
              <a:solidFill>
                <a:schemeClr val="tx1"/>
              </a:solidFill>
            </a:rPr>
            <a:t>Accountability</a:t>
          </a:r>
        </a:p>
      </dsp:txBody>
      <dsp:txXfrm>
        <a:off x="4425569" y="2026900"/>
        <a:ext cx="1598122" cy="995038"/>
      </dsp:txXfrm>
    </dsp:sp>
    <dsp:sp modelId="{4F62FAB6-0E08-414F-B5CF-03BC293BEA9C}">
      <dsp:nvSpPr>
        <dsp:cNvPr id="0" name=""/>
        <dsp:cNvSpPr/>
      </dsp:nvSpPr>
      <dsp:spPr>
        <a:xfrm>
          <a:off x="2874776" y="2995253"/>
          <a:ext cx="1475189" cy="1475370"/>
        </a:xfrm>
        <a:prstGeom prst="ellipse">
          <a:avLst/>
        </a:prstGeom>
        <a:solidFill>
          <a:schemeClr val="accent4">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5423C91-C871-46BA-8FB7-AD8AFF0563A6}">
      <dsp:nvSpPr>
        <dsp:cNvPr id="0" name=""/>
        <dsp:cNvSpPr/>
      </dsp:nvSpPr>
      <dsp:spPr>
        <a:xfrm>
          <a:off x="4579234" y="3293312"/>
          <a:ext cx="1567389" cy="106288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n-US" sz="2000" kern="1200" dirty="0">
              <a:solidFill>
                <a:schemeClr val="tx1"/>
              </a:solidFill>
            </a:rPr>
            <a:t>Transparency</a:t>
          </a:r>
        </a:p>
      </dsp:txBody>
      <dsp:txXfrm>
        <a:off x="4579234" y="3293312"/>
        <a:ext cx="1567389" cy="1062882"/>
      </dsp:txXfrm>
    </dsp:sp>
    <dsp:sp modelId="{C81BBFAF-5100-40AD-9FF2-AD422A8C5BDC}">
      <dsp:nvSpPr>
        <dsp:cNvPr id="0" name=""/>
        <dsp:cNvSpPr/>
      </dsp:nvSpPr>
      <dsp:spPr>
        <a:xfrm>
          <a:off x="2575435" y="3370654"/>
          <a:ext cx="1475189" cy="1475370"/>
        </a:xfrm>
        <a:prstGeom prst="ellipse">
          <a:avLst/>
        </a:prstGeom>
        <a:solidFill>
          <a:schemeClr val="accent5">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BFBE34D-135C-4DAC-AB73-DD2D5F5549ED}">
      <dsp:nvSpPr>
        <dsp:cNvPr id="0" name=""/>
        <dsp:cNvSpPr/>
      </dsp:nvSpPr>
      <dsp:spPr>
        <a:xfrm>
          <a:off x="3903106" y="4718027"/>
          <a:ext cx="1690321" cy="97242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n-US" sz="2000" kern="1200" dirty="0">
              <a:solidFill>
                <a:schemeClr val="tx1"/>
              </a:solidFill>
            </a:rPr>
            <a:t>The duty to care</a:t>
          </a:r>
        </a:p>
      </dsp:txBody>
      <dsp:txXfrm>
        <a:off x="3903106" y="4718027"/>
        <a:ext cx="1690321" cy="972423"/>
      </dsp:txXfrm>
    </dsp:sp>
    <dsp:sp modelId="{A25966C0-0CA5-43D3-8810-5399B5516679}">
      <dsp:nvSpPr>
        <dsp:cNvPr id="0" name=""/>
        <dsp:cNvSpPr/>
      </dsp:nvSpPr>
      <dsp:spPr>
        <a:xfrm>
          <a:off x="2095998" y="3370654"/>
          <a:ext cx="1475189" cy="1475370"/>
        </a:xfrm>
        <a:prstGeom prst="ellipse">
          <a:avLst/>
        </a:prstGeom>
        <a:solidFill>
          <a:schemeClr val="accent6">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524599F-C970-4E42-B3FB-7040735D8D41}">
      <dsp:nvSpPr>
        <dsp:cNvPr id="0" name=""/>
        <dsp:cNvSpPr/>
      </dsp:nvSpPr>
      <dsp:spPr>
        <a:xfrm>
          <a:off x="553196" y="4718027"/>
          <a:ext cx="1690321" cy="97242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n-US" sz="2000" kern="1200" dirty="0">
              <a:solidFill>
                <a:schemeClr val="tx1"/>
              </a:solidFill>
            </a:rPr>
            <a:t>The duty to steward resources</a:t>
          </a:r>
        </a:p>
      </dsp:txBody>
      <dsp:txXfrm>
        <a:off x="553196" y="4718027"/>
        <a:ext cx="1690321" cy="972423"/>
      </dsp:txXfrm>
    </dsp:sp>
    <dsp:sp modelId="{D216805E-BA58-4E56-943E-4DBE99A96766}">
      <dsp:nvSpPr>
        <dsp:cNvPr id="0" name=""/>
        <dsp:cNvSpPr/>
      </dsp:nvSpPr>
      <dsp:spPr>
        <a:xfrm>
          <a:off x="1796658" y="2995253"/>
          <a:ext cx="1475189" cy="1475370"/>
        </a:xfrm>
        <a:prstGeom prst="ellipse">
          <a:avLst/>
        </a:prstGeom>
        <a:solidFill>
          <a:schemeClr val="accent2">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B511D5A-EB1C-4C77-8611-4942F46D5A9C}">
      <dsp:nvSpPr>
        <dsp:cNvPr id="0" name=""/>
        <dsp:cNvSpPr/>
      </dsp:nvSpPr>
      <dsp:spPr>
        <a:xfrm>
          <a:off x="0" y="3293312"/>
          <a:ext cx="1567389" cy="106288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n-US" sz="2000" kern="1200" dirty="0">
              <a:solidFill>
                <a:schemeClr val="tx1"/>
              </a:solidFill>
            </a:rPr>
            <a:t>Consistency</a:t>
          </a:r>
        </a:p>
      </dsp:txBody>
      <dsp:txXfrm>
        <a:off x="0" y="3293312"/>
        <a:ext cx="1567389" cy="1062882"/>
      </dsp:txXfrm>
    </dsp:sp>
    <dsp:sp modelId="{E4215E6C-B915-4DCC-8B07-BFDB08B0886B}">
      <dsp:nvSpPr>
        <dsp:cNvPr id="0" name=""/>
        <dsp:cNvSpPr/>
      </dsp:nvSpPr>
      <dsp:spPr>
        <a:xfrm>
          <a:off x="1902994" y="2527133"/>
          <a:ext cx="1475189" cy="1475370"/>
        </a:xfrm>
        <a:prstGeom prst="ellipse">
          <a:avLst/>
        </a:prstGeom>
        <a:solidFill>
          <a:schemeClr val="accent3">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AB00130-4EB0-41F1-9814-6CFF5F192DF5}">
      <dsp:nvSpPr>
        <dsp:cNvPr id="0" name=""/>
        <dsp:cNvSpPr/>
      </dsp:nvSpPr>
      <dsp:spPr>
        <a:xfrm>
          <a:off x="122932" y="2026900"/>
          <a:ext cx="1598122" cy="99503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n-US" sz="2000" kern="1200" dirty="0">
              <a:solidFill>
                <a:schemeClr val="tx1"/>
              </a:solidFill>
            </a:rPr>
            <a:t>Proportionality</a:t>
          </a:r>
        </a:p>
      </dsp:txBody>
      <dsp:txXfrm>
        <a:off x="122932" y="2026900"/>
        <a:ext cx="1598122" cy="9950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863D1-5D4F-496C-98D4-0F8B82CEBEC3}">
      <dsp:nvSpPr>
        <dsp:cNvPr id="0" name=""/>
        <dsp:cNvSpPr/>
      </dsp:nvSpPr>
      <dsp:spPr>
        <a:xfrm>
          <a:off x="1962080" y="1456038"/>
          <a:ext cx="1248200" cy="1248353"/>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97E76E2-AC48-45DB-A34B-A71BD694BD17}">
      <dsp:nvSpPr>
        <dsp:cNvPr id="0" name=""/>
        <dsp:cNvSpPr/>
      </dsp:nvSpPr>
      <dsp:spPr>
        <a:xfrm>
          <a:off x="1600594" y="722276"/>
          <a:ext cx="1839247" cy="61353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n-US" sz="1400" b="0" kern="1200" baseline="0">
              <a:solidFill>
                <a:schemeClr val="bg1"/>
              </a:solidFill>
            </a:rPr>
            <a:t>MN Center for Healthcare Ethics</a:t>
          </a:r>
          <a:endParaRPr lang="en-US" sz="1400" kern="1200" dirty="0">
            <a:solidFill>
              <a:schemeClr val="bg1"/>
            </a:solidFill>
          </a:endParaRPr>
        </a:p>
      </dsp:txBody>
      <dsp:txXfrm>
        <a:off x="1600594" y="722276"/>
        <a:ext cx="1839247" cy="613530"/>
      </dsp:txXfrm>
    </dsp:sp>
    <dsp:sp modelId="{E915D40C-B0C8-4672-ADC5-9FD06620C36B}">
      <dsp:nvSpPr>
        <dsp:cNvPr id="0" name=""/>
        <dsp:cNvSpPr/>
      </dsp:nvSpPr>
      <dsp:spPr>
        <a:xfrm>
          <a:off x="2328218" y="1632078"/>
          <a:ext cx="1248200" cy="1248353"/>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111A02D-803D-4FD6-8426-35568F4790FD}">
      <dsp:nvSpPr>
        <dsp:cNvPr id="0" name=""/>
        <dsp:cNvSpPr/>
      </dsp:nvSpPr>
      <dsp:spPr>
        <a:xfrm>
          <a:off x="3622011" y="1837886"/>
          <a:ext cx="1352217" cy="3268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n-US" sz="1400" b="0" kern="1200" baseline="0">
              <a:solidFill>
                <a:schemeClr val="bg1"/>
              </a:solidFill>
            </a:rPr>
            <a:t>RHPCs</a:t>
          </a:r>
          <a:endParaRPr lang="en-US" sz="1400" b="0" kern="1200" baseline="0" dirty="0">
            <a:solidFill>
              <a:schemeClr val="bg1"/>
            </a:solidFill>
          </a:endParaRPr>
        </a:p>
      </dsp:txBody>
      <dsp:txXfrm>
        <a:off x="3622011" y="1837886"/>
        <a:ext cx="1352217" cy="326829"/>
      </dsp:txXfrm>
    </dsp:sp>
    <dsp:sp modelId="{4D759361-F4B5-4018-9499-6C4932C19D90}">
      <dsp:nvSpPr>
        <dsp:cNvPr id="0" name=""/>
        <dsp:cNvSpPr/>
      </dsp:nvSpPr>
      <dsp:spPr>
        <a:xfrm>
          <a:off x="2418193" y="2028168"/>
          <a:ext cx="1248200" cy="1248353"/>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8DA658F-9DFA-479F-970D-8AD72C9371DE}">
      <dsp:nvSpPr>
        <dsp:cNvPr id="0" name=""/>
        <dsp:cNvSpPr/>
      </dsp:nvSpPr>
      <dsp:spPr>
        <a:xfrm>
          <a:off x="3860385" y="2280365"/>
          <a:ext cx="1326213" cy="89933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n-US" sz="1400" b="0" kern="1200" baseline="0">
              <a:solidFill>
                <a:schemeClr val="bg1"/>
              </a:solidFill>
            </a:rPr>
            <a:t>Mayo Clinic</a:t>
          </a:r>
          <a:endParaRPr lang="en-US" sz="1400" b="0" kern="1200" baseline="0" dirty="0">
            <a:solidFill>
              <a:schemeClr val="bg1"/>
            </a:solidFill>
          </a:endParaRPr>
        </a:p>
      </dsp:txBody>
      <dsp:txXfrm>
        <a:off x="3860385" y="2280365"/>
        <a:ext cx="1326213" cy="899335"/>
      </dsp:txXfrm>
    </dsp:sp>
    <dsp:sp modelId="{F292A6C7-A8D4-4CCD-BF67-A4D5BD15AFFC}">
      <dsp:nvSpPr>
        <dsp:cNvPr id="0" name=""/>
        <dsp:cNvSpPr/>
      </dsp:nvSpPr>
      <dsp:spPr>
        <a:xfrm>
          <a:off x="2164912" y="2345806"/>
          <a:ext cx="1248200" cy="1248353"/>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482C3FB-FF7D-4464-A6DC-9C94EAC19271}">
      <dsp:nvSpPr>
        <dsp:cNvPr id="0" name=""/>
        <dsp:cNvSpPr/>
      </dsp:nvSpPr>
      <dsp:spPr>
        <a:xfrm>
          <a:off x="4064607" y="3332635"/>
          <a:ext cx="838686" cy="4506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n-US" sz="1400" b="0" kern="1200" baseline="0">
              <a:solidFill>
                <a:schemeClr val="bg1"/>
              </a:solidFill>
            </a:rPr>
            <a:t>HCMC</a:t>
          </a:r>
          <a:endParaRPr lang="en-US" sz="1400" b="0" kern="1200" baseline="0" dirty="0">
            <a:solidFill>
              <a:schemeClr val="bg1"/>
            </a:solidFill>
          </a:endParaRPr>
        </a:p>
      </dsp:txBody>
      <dsp:txXfrm>
        <a:off x="4064607" y="3332635"/>
        <a:ext cx="838686" cy="450628"/>
      </dsp:txXfrm>
    </dsp:sp>
    <dsp:sp modelId="{05DF0E75-37EF-44E4-BB51-ADD9F4B04082}">
      <dsp:nvSpPr>
        <dsp:cNvPr id="0" name=""/>
        <dsp:cNvSpPr/>
      </dsp:nvSpPr>
      <dsp:spPr>
        <a:xfrm>
          <a:off x="1759247" y="2345806"/>
          <a:ext cx="1248200" cy="1248353"/>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3D9564A-9E5B-4599-AE93-51C4238CDFB6}">
      <dsp:nvSpPr>
        <dsp:cNvPr id="0" name=""/>
        <dsp:cNvSpPr/>
      </dsp:nvSpPr>
      <dsp:spPr>
        <a:xfrm>
          <a:off x="509723" y="3349655"/>
          <a:ext cx="1154610" cy="36575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533400" rtl="0">
            <a:lnSpc>
              <a:spcPct val="90000"/>
            </a:lnSpc>
            <a:spcBef>
              <a:spcPct val="0"/>
            </a:spcBef>
            <a:spcAft>
              <a:spcPct val="35000"/>
            </a:spcAft>
          </a:pPr>
          <a:r>
            <a:rPr lang="en-US" sz="1200" b="0" kern="1200" baseline="0">
              <a:solidFill>
                <a:schemeClr val="bg1"/>
              </a:solidFill>
            </a:rPr>
            <a:t>Allina </a:t>
          </a:r>
          <a:r>
            <a:rPr lang="en-US" sz="1400" b="0" kern="1200" baseline="0">
              <a:solidFill>
                <a:schemeClr val="bg1"/>
              </a:solidFill>
            </a:rPr>
            <a:t>Health</a:t>
          </a:r>
          <a:endParaRPr lang="en-US" sz="1400" b="0" kern="1200" baseline="0" dirty="0">
            <a:solidFill>
              <a:schemeClr val="bg1"/>
            </a:solidFill>
          </a:endParaRPr>
        </a:p>
      </dsp:txBody>
      <dsp:txXfrm>
        <a:off x="509723" y="3349655"/>
        <a:ext cx="1154610" cy="365757"/>
      </dsp:txXfrm>
    </dsp:sp>
    <dsp:sp modelId="{B724FC1D-EAF5-4C31-A9B4-3BA94606749A}">
      <dsp:nvSpPr>
        <dsp:cNvPr id="0" name=""/>
        <dsp:cNvSpPr/>
      </dsp:nvSpPr>
      <dsp:spPr>
        <a:xfrm>
          <a:off x="1505966" y="2028168"/>
          <a:ext cx="1248200" cy="1248353"/>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56576D3-360A-40A2-810B-1EF3D3230E53}">
      <dsp:nvSpPr>
        <dsp:cNvPr id="0" name=""/>
        <dsp:cNvSpPr/>
      </dsp:nvSpPr>
      <dsp:spPr>
        <a:xfrm>
          <a:off x="224288" y="2091073"/>
          <a:ext cx="1130344" cy="96752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n-US" sz="1400" b="0" kern="1200" baseline="0" dirty="0">
              <a:solidFill>
                <a:schemeClr val="bg1"/>
              </a:solidFill>
            </a:rPr>
            <a:t>Veterans Health Administration</a:t>
          </a:r>
          <a:endParaRPr lang="en-US" sz="1400" kern="1200" dirty="0">
            <a:solidFill>
              <a:schemeClr val="bg1"/>
            </a:solidFill>
          </a:endParaRPr>
        </a:p>
      </dsp:txBody>
      <dsp:txXfrm>
        <a:off x="224288" y="2091073"/>
        <a:ext cx="1130344" cy="967522"/>
      </dsp:txXfrm>
    </dsp:sp>
    <dsp:sp modelId="{5C97954A-2A1C-489C-9E4A-4014656C594D}">
      <dsp:nvSpPr>
        <dsp:cNvPr id="0" name=""/>
        <dsp:cNvSpPr/>
      </dsp:nvSpPr>
      <dsp:spPr>
        <a:xfrm>
          <a:off x="1556510" y="1681226"/>
          <a:ext cx="1248200" cy="1248353"/>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365B3B5-019B-4590-BBAE-BC0CC2836257}">
      <dsp:nvSpPr>
        <dsp:cNvPr id="0" name=""/>
        <dsp:cNvSpPr/>
      </dsp:nvSpPr>
      <dsp:spPr>
        <a:xfrm>
          <a:off x="207523" y="1100060"/>
          <a:ext cx="1503300" cy="83693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n-US" sz="1400" b="0" kern="1200" baseline="0" dirty="0">
              <a:solidFill>
                <a:schemeClr val="bg1"/>
              </a:solidFill>
            </a:rPr>
            <a:t>University of MN Health</a:t>
          </a:r>
          <a:endParaRPr lang="en-US" sz="1400" kern="1200" dirty="0">
            <a:solidFill>
              <a:schemeClr val="bg1"/>
            </a:solidFill>
          </a:endParaRPr>
        </a:p>
      </dsp:txBody>
      <dsp:txXfrm>
        <a:off x="207523" y="1100060"/>
        <a:ext cx="1503300" cy="8369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E889E-3A42-4C7D-901A-401320CC0E36}">
      <dsp:nvSpPr>
        <dsp:cNvPr id="0" name=""/>
        <dsp:cNvSpPr/>
      </dsp:nvSpPr>
      <dsp:spPr>
        <a:xfrm>
          <a:off x="0" y="372725"/>
          <a:ext cx="8450091" cy="121275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5821" tIns="458216" rIns="655821" bIns="78232" numCol="1" spcCol="1270" anchor="t" anchorCtr="0">
          <a:noAutofit/>
        </a:bodyPr>
        <a:lstStyle/>
        <a:p>
          <a:pPr marL="57150" lvl="1" indent="-57150" algn="l" defTabSz="466725">
            <a:lnSpc>
              <a:spcPct val="90000"/>
            </a:lnSpc>
            <a:spcBef>
              <a:spcPct val="0"/>
            </a:spcBef>
            <a:spcAft>
              <a:spcPct val="15000"/>
            </a:spcAft>
            <a:buChar char="••"/>
          </a:pPr>
          <a:r>
            <a:rPr lang="en-US" sz="1050" kern="1200" dirty="0"/>
            <a:t>Develop CSC Steering and workgroups</a:t>
          </a:r>
        </a:p>
        <a:p>
          <a:pPr marL="57150" lvl="1" indent="-57150" algn="l" defTabSz="466725">
            <a:lnSpc>
              <a:spcPct val="90000"/>
            </a:lnSpc>
            <a:spcBef>
              <a:spcPct val="0"/>
            </a:spcBef>
            <a:spcAft>
              <a:spcPct val="15000"/>
            </a:spcAft>
            <a:buChar char="••"/>
          </a:pPr>
          <a:r>
            <a:rPr lang="en-US" sz="1050" kern="1200" dirty="0"/>
            <a:t>EMS workgroup met, finished and distributed EMS Framework</a:t>
          </a:r>
        </a:p>
        <a:p>
          <a:pPr marL="57150" lvl="1" indent="-57150" algn="l" defTabSz="466725">
            <a:lnSpc>
              <a:spcPct val="90000"/>
            </a:lnSpc>
            <a:spcBef>
              <a:spcPct val="0"/>
            </a:spcBef>
            <a:spcAft>
              <a:spcPct val="15000"/>
            </a:spcAft>
            <a:buChar char="••"/>
          </a:pPr>
          <a:r>
            <a:rPr lang="en-US" sz="1050" kern="1200" dirty="0"/>
            <a:t>Ethics contractor is hired.  Ethics workgroup met and Framework is complete</a:t>
          </a:r>
        </a:p>
        <a:p>
          <a:pPr marL="57150" lvl="1" indent="-57150" algn="l" defTabSz="466725">
            <a:lnSpc>
              <a:spcPct val="90000"/>
            </a:lnSpc>
            <a:spcBef>
              <a:spcPct val="0"/>
            </a:spcBef>
            <a:spcAft>
              <a:spcPct val="15000"/>
            </a:spcAft>
            <a:buChar char="••"/>
          </a:pPr>
          <a:r>
            <a:rPr lang="en-US" sz="1050" kern="1200" dirty="0"/>
            <a:t>CSC Contractor </a:t>
          </a:r>
          <a:r>
            <a:rPr lang="en-US" sz="1050" kern="1200"/>
            <a:t>is hired</a:t>
          </a:r>
          <a:endParaRPr lang="en-US" sz="1050" kern="1200" dirty="0"/>
        </a:p>
      </dsp:txBody>
      <dsp:txXfrm>
        <a:off x="0" y="372725"/>
        <a:ext cx="8450091" cy="1212750"/>
      </dsp:txXfrm>
    </dsp:sp>
    <dsp:sp modelId="{CA61B930-785E-486C-B3A2-62BCA1F412D0}">
      <dsp:nvSpPr>
        <dsp:cNvPr id="0" name=""/>
        <dsp:cNvSpPr/>
      </dsp:nvSpPr>
      <dsp:spPr>
        <a:xfrm>
          <a:off x="422504" y="48005"/>
          <a:ext cx="5915063" cy="64944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575" tIns="0" rIns="223575" bIns="0" numCol="1" spcCol="1270" anchor="ctr" anchorCtr="0">
          <a:noAutofit/>
        </a:bodyPr>
        <a:lstStyle/>
        <a:p>
          <a:pPr lvl="0" algn="l" defTabSz="977900" rtl="0">
            <a:lnSpc>
              <a:spcPct val="90000"/>
            </a:lnSpc>
            <a:spcBef>
              <a:spcPct val="0"/>
            </a:spcBef>
            <a:spcAft>
              <a:spcPct val="35000"/>
            </a:spcAft>
          </a:pPr>
          <a:r>
            <a:rPr lang="en-US" sz="2200" kern="1200" dirty="0"/>
            <a:t>Fall/Winter 2016</a:t>
          </a:r>
        </a:p>
      </dsp:txBody>
      <dsp:txXfrm>
        <a:off x="454207" y="79708"/>
        <a:ext cx="5851657" cy="586034"/>
      </dsp:txXfrm>
    </dsp:sp>
    <dsp:sp modelId="{5973289D-8EC7-469A-9E9E-9818B29E8144}">
      <dsp:nvSpPr>
        <dsp:cNvPr id="0" name=""/>
        <dsp:cNvSpPr/>
      </dsp:nvSpPr>
      <dsp:spPr>
        <a:xfrm>
          <a:off x="0" y="2028995"/>
          <a:ext cx="8450091" cy="121275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5821" tIns="458216" rIns="655821" bIns="78232" numCol="1" spcCol="1270" anchor="t" anchorCtr="0">
          <a:noAutofit/>
        </a:bodyPr>
        <a:lstStyle/>
        <a:p>
          <a:pPr marL="57150" lvl="1" indent="-57150" algn="l" defTabSz="466725">
            <a:lnSpc>
              <a:spcPct val="90000"/>
            </a:lnSpc>
            <a:spcBef>
              <a:spcPct val="0"/>
            </a:spcBef>
            <a:spcAft>
              <a:spcPct val="15000"/>
            </a:spcAft>
            <a:buChar char="••"/>
          </a:pPr>
          <a:r>
            <a:rPr lang="en-US" sz="1050" kern="1200" dirty="0"/>
            <a:t>Rough Draft of CSC Framework complete. </a:t>
          </a:r>
        </a:p>
        <a:p>
          <a:pPr marL="57150" lvl="1" indent="-57150" algn="l" defTabSz="466725">
            <a:lnSpc>
              <a:spcPct val="90000"/>
            </a:lnSpc>
            <a:spcBef>
              <a:spcPct val="0"/>
            </a:spcBef>
            <a:spcAft>
              <a:spcPct val="15000"/>
            </a:spcAft>
            <a:buChar char="••"/>
          </a:pPr>
          <a:r>
            <a:rPr lang="en-US" sz="1050" kern="1200" dirty="0"/>
            <a:t>Distribute CSC Rough Draft to CSC Steering workgroup, obtain comments</a:t>
          </a:r>
        </a:p>
        <a:p>
          <a:pPr marL="57150" lvl="1" indent="-57150" algn="l" defTabSz="466725">
            <a:lnSpc>
              <a:spcPct val="90000"/>
            </a:lnSpc>
            <a:spcBef>
              <a:spcPct val="0"/>
            </a:spcBef>
            <a:spcAft>
              <a:spcPct val="15000"/>
            </a:spcAft>
            <a:buChar char="••"/>
          </a:pPr>
          <a:r>
            <a:rPr lang="en-US" sz="1050" kern="1200" dirty="0"/>
            <a:t>Healthcare and Rollout Workgroups met and planned sector specific rollout sessions</a:t>
          </a:r>
        </a:p>
        <a:p>
          <a:pPr marL="57150" lvl="1" indent="-57150" algn="l" defTabSz="466725">
            <a:lnSpc>
              <a:spcPct val="90000"/>
            </a:lnSpc>
            <a:spcBef>
              <a:spcPct val="0"/>
            </a:spcBef>
            <a:spcAft>
              <a:spcPct val="15000"/>
            </a:spcAft>
            <a:buChar char="••"/>
          </a:pPr>
          <a:r>
            <a:rPr lang="en-US" sz="1050" kern="1200" dirty="0"/>
            <a:t>Edit the CSC Rough Draft of the CSC Plan</a:t>
          </a:r>
        </a:p>
      </dsp:txBody>
      <dsp:txXfrm>
        <a:off x="0" y="2028995"/>
        <a:ext cx="8450091" cy="1212750"/>
      </dsp:txXfrm>
    </dsp:sp>
    <dsp:sp modelId="{CF14D06E-C1A1-4F21-865D-EE97E3DB2787}">
      <dsp:nvSpPr>
        <dsp:cNvPr id="0" name=""/>
        <dsp:cNvSpPr/>
      </dsp:nvSpPr>
      <dsp:spPr>
        <a:xfrm>
          <a:off x="422504" y="1704275"/>
          <a:ext cx="5915063" cy="64944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575" tIns="0" rIns="223575" bIns="0" numCol="1" spcCol="1270" anchor="ctr" anchorCtr="0">
          <a:noAutofit/>
        </a:bodyPr>
        <a:lstStyle/>
        <a:p>
          <a:pPr lvl="0" algn="l" defTabSz="977900" rtl="0">
            <a:lnSpc>
              <a:spcPct val="90000"/>
            </a:lnSpc>
            <a:spcBef>
              <a:spcPct val="0"/>
            </a:spcBef>
            <a:spcAft>
              <a:spcPct val="35000"/>
            </a:spcAft>
          </a:pPr>
          <a:r>
            <a:rPr lang="en-US" sz="2200" kern="1200" dirty="0"/>
            <a:t>Spring</a:t>
          </a:r>
          <a:r>
            <a:rPr lang="en-US" sz="2200" kern="1200" baseline="0" dirty="0"/>
            <a:t> 2017</a:t>
          </a:r>
          <a:endParaRPr lang="en-US" sz="2200" kern="1200" dirty="0"/>
        </a:p>
      </dsp:txBody>
      <dsp:txXfrm>
        <a:off x="454207" y="1735978"/>
        <a:ext cx="5851657" cy="586034"/>
      </dsp:txXfrm>
    </dsp:sp>
    <dsp:sp modelId="{F4995558-7480-418D-BE16-1905F531F6D1}">
      <dsp:nvSpPr>
        <dsp:cNvPr id="0" name=""/>
        <dsp:cNvSpPr/>
      </dsp:nvSpPr>
      <dsp:spPr>
        <a:xfrm>
          <a:off x="0" y="3685265"/>
          <a:ext cx="8450091" cy="121275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5821" tIns="458216" rIns="655821" bIns="78232" numCol="1" spcCol="1270" anchor="t" anchorCtr="0">
          <a:noAutofit/>
        </a:bodyPr>
        <a:lstStyle/>
        <a:p>
          <a:pPr marL="57150" lvl="1" indent="-57150" algn="l" defTabSz="466725">
            <a:lnSpc>
              <a:spcPct val="90000"/>
            </a:lnSpc>
            <a:spcBef>
              <a:spcPct val="0"/>
            </a:spcBef>
            <a:spcAft>
              <a:spcPct val="15000"/>
            </a:spcAft>
            <a:buChar char="••"/>
          </a:pPr>
          <a:r>
            <a:rPr lang="en-US" sz="1050" kern="1200" dirty="0"/>
            <a:t>Release CSC Plan </a:t>
          </a:r>
        </a:p>
        <a:p>
          <a:pPr marL="57150" lvl="1" indent="-57150" algn="l" defTabSz="466725">
            <a:lnSpc>
              <a:spcPct val="90000"/>
            </a:lnSpc>
            <a:spcBef>
              <a:spcPct val="0"/>
            </a:spcBef>
            <a:spcAft>
              <a:spcPct val="15000"/>
            </a:spcAft>
            <a:buChar char="••"/>
          </a:pPr>
          <a:r>
            <a:rPr lang="en-US" sz="1050" kern="1200" dirty="0"/>
            <a:t>Start public engagement and healthcare rollout sessions</a:t>
          </a:r>
        </a:p>
        <a:p>
          <a:pPr marL="57150" lvl="1" indent="-57150" algn="l" defTabSz="466725">
            <a:lnSpc>
              <a:spcPct val="90000"/>
            </a:lnSpc>
            <a:spcBef>
              <a:spcPct val="0"/>
            </a:spcBef>
            <a:spcAft>
              <a:spcPct val="15000"/>
            </a:spcAft>
            <a:buChar char="••"/>
          </a:pPr>
          <a:r>
            <a:rPr lang="en-US" sz="1050" kern="1200" dirty="0"/>
            <a:t>Education and Information Sharing on CSC Plan</a:t>
          </a:r>
        </a:p>
        <a:p>
          <a:pPr marL="57150" lvl="1" indent="-57150" algn="l" defTabSz="466725">
            <a:lnSpc>
              <a:spcPct val="90000"/>
            </a:lnSpc>
            <a:spcBef>
              <a:spcPct val="0"/>
            </a:spcBef>
            <a:spcAft>
              <a:spcPct val="15000"/>
            </a:spcAft>
            <a:buChar char="••"/>
          </a:pPr>
          <a:r>
            <a:rPr lang="en-US" sz="1050" kern="1200" dirty="0"/>
            <a:t>Healthcare, EMS and Coalitions work on their CSC Plans</a:t>
          </a:r>
        </a:p>
      </dsp:txBody>
      <dsp:txXfrm>
        <a:off x="0" y="3685265"/>
        <a:ext cx="8450091" cy="1212750"/>
      </dsp:txXfrm>
    </dsp:sp>
    <dsp:sp modelId="{460BE5D9-E0A5-4258-8CAC-EA1578FDAF37}">
      <dsp:nvSpPr>
        <dsp:cNvPr id="0" name=""/>
        <dsp:cNvSpPr/>
      </dsp:nvSpPr>
      <dsp:spPr>
        <a:xfrm>
          <a:off x="422504" y="3360545"/>
          <a:ext cx="5915063" cy="64944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575" tIns="0" rIns="223575" bIns="0" numCol="1" spcCol="1270" anchor="ctr" anchorCtr="0">
          <a:noAutofit/>
        </a:bodyPr>
        <a:lstStyle/>
        <a:p>
          <a:pPr lvl="0" algn="l" defTabSz="977900" rtl="0">
            <a:lnSpc>
              <a:spcPct val="90000"/>
            </a:lnSpc>
            <a:spcBef>
              <a:spcPct val="0"/>
            </a:spcBef>
            <a:spcAft>
              <a:spcPct val="35000"/>
            </a:spcAft>
          </a:pPr>
          <a:r>
            <a:rPr lang="en-US" sz="2200" kern="1200" dirty="0"/>
            <a:t>Summer 2017</a:t>
          </a:r>
        </a:p>
      </dsp:txBody>
      <dsp:txXfrm>
        <a:off x="454207" y="3392248"/>
        <a:ext cx="5851657" cy="586034"/>
      </dsp:txXfrm>
    </dsp:sp>
    <dsp:sp modelId="{64A1B66D-557E-412E-9883-3BB60EBC7ECB}">
      <dsp:nvSpPr>
        <dsp:cNvPr id="0" name=""/>
        <dsp:cNvSpPr/>
      </dsp:nvSpPr>
      <dsp:spPr>
        <a:xfrm>
          <a:off x="0" y="5341535"/>
          <a:ext cx="8450091" cy="10395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5821" tIns="458216" rIns="655821" bIns="78232" numCol="1" spcCol="1270" anchor="t" anchorCtr="0">
          <a:noAutofit/>
        </a:bodyPr>
        <a:lstStyle/>
        <a:p>
          <a:pPr marL="57150" lvl="1" indent="-57150" algn="l" defTabSz="466725">
            <a:lnSpc>
              <a:spcPct val="90000"/>
            </a:lnSpc>
            <a:spcBef>
              <a:spcPct val="0"/>
            </a:spcBef>
            <a:spcAft>
              <a:spcPct val="15000"/>
            </a:spcAft>
            <a:buChar char="••"/>
          </a:pPr>
          <a:r>
            <a:rPr lang="en-US" sz="1050" kern="1200" dirty="0"/>
            <a:t>Continuation of Public Engagement and Healthcare/EMS rollout sessions</a:t>
          </a:r>
        </a:p>
        <a:p>
          <a:pPr marL="57150" lvl="1" indent="-57150" algn="l" defTabSz="466725">
            <a:lnSpc>
              <a:spcPct val="90000"/>
            </a:lnSpc>
            <a:spcBef>
              <a:spcPct val="0"/>
            </a:spcBef>
            <a:spcAft>
              <a:spcPct val="15000"/>
            </a:spcAft>
            <a:buChar char="••"/>
          </a:pPr>
          <a:r>
            <a:rPr lang="en-US" sz="1050" kern="1200" dirty="0"/>
            <a:t>Hospital, Coalitions and EMS began to work on their CSC Plans. </a:t>
          </a:r>
        </a:p>
        <a:p>
          <a:pPr marL="57150" lvl="1" indent="-57150" algn="l" defTabSz="466725">
            <a:lnSpc>
              <a:spcPct val="90000"/>
            </a:lnSpc>
            <a:spcBef>
              <a:spcPct val="0"/>
            </a:spcBef>
            <a:spcAft>
              <a:spcPct val="15000"/>
            </a:spcAft>
            <a:buChar char="••"/>
          </a:pPr>
          <a:r>
            <a:rPr lang="en-US" sz="1050" kern="1200" dirty="0"/>
            <a:t>Presentation of CSC Plan at Conference and Healthcare systems</a:t>
          </a:r>
        </a:p>
      </dsp:txBody>
      <dsp:txXfrm>
        <a:off x="0" y="5341535"/>
        <a:ext cx="8450091" cy="1039500"/>
      </dsp:txXfrm>
    </dsp:sp>
    <dsp:sp modelId="{3C4A9750-B311-4F1B-9684-2097891A3866}">
      <dsp:nvSpPr>
        <dsp:cNvPr id="0" name=""/>
        <dsp:cNvSpPr/>
      </dsp:nvSpPr>
      <dsp:spPr>
        <a:xfrm>
          <a:off x="422504" y="5016815"/>
          <a:ext cx="5915063" cy="64944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575" tIns="0" rIns="223575" bIns="0" numCol="1" spcCol="1270" anchor="ctr" anchorCtr="0">
          <a:noAutofit/>
        </a:bodyPr>
        <a:lstStyle/>
        <a:p>
          <a:pPr lvl="0" algn="l" defTabSz="977900" rtl="0">
            <a:lnSpc>
              <a:spcPct val="90000"/>
            </a:lnSpc>
            <a:spcBef>
              <a:spcPct val="0"/>
            </a:spcBef>
            <a:spcAft>
              <a:spcPct val="35000"/>
            </a:spcAft>
          </a:pPr>
          <a:r>
            <a:rPr lang="en-US" sz="2200" kern="1200" dirty="0"/>
            <a:t>Fall 2017</a:t>
          </a:r>
        </a:p>
      </dsp:txBody>
      <dsp:txXfrm>
        <a:off x="454207" y="5048518"/>
        <a:ext cx="5851657" cy="58603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11/9/2017</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11/9/2017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provide a brief overview of crisis standards of care at</a:t>
            </a:r>
            <a:r>
              <a:rPr lang="en-US" baseline="0" dirty="0"/>
              <a:t> the beginning of the workshop. It is designed to be delivered by a content expert who is familiar with CSC principles and practices and can confidently address questions that arise from the material.</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57920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need to draw a</a:t>
            </a:r>
            <a:r>
              <a:rPr lang="en-US" baseline="0" dirty="0"/>
              <a:t> distinction between crisis standards of care and crisis care. Crisis standards of care are system responses during a prolonged event and involve governmental efforts to support the response and promote consistency across the affected region. Crisis care is very situational and may last for hours or days </a:t>
            </a:r>
            <a:r>
              <a:rPr lang="mr-IN" baseline="0" dirty="0"/>
              <a:t>–</a:t>
            </a:r>
            <a:r>
              <a:rPr lang="en-US" baseline="0" dirty="0"/>
              <a:t> there’s no government involvement and likely no formal declarations </a:t>
            </a:r>
            <a:r>
              <a:rPr lang="mr-IN" baseline="0" dirty="0"/>
              <a:t>–</a:t>
            </a:r>
            <a:r>
              <a:rPr lang="en-US" baseline="0" dirty="0"/>
              <a:t> healthcare coalitions can often address these situations within hours </a:t>
            </a:r>
            <a:r>
              <a:rPr lang="mr-IN" baseline="0" dirty="0"/>
              <a:t>–</a:t>
            </a:r>
            <a:r>
              <a:rPr lang="en-US" baseline="0" dirty="0"/>
              <a:t> examples might include a mass casualty event in a small community that temporarily overwhelms the local hospital, or a drug shortage (saline, sodium bicarbonate, etc.)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909905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Crisis care plans should be extensions of the disaster</a:t>
            </a:r>
            <a:r>
              <a:rPr lang="en-US" baseline="0" dirty="0"/>
              <a:t> plan in every facility and agency </a:t>
            </a:r>
            <a:r>
              <a:rPr lang="mr-IN" baseline="0" dirty="0"/>
              <a:t>–</a:t>
            </a:r>
            <a:r>
              <a:rPr lang="en-US" baseline="0" dirty="0"/>
              <a:t> NOT a separate plan</a:t>
            </a:r>
          </a:p>
          <a:p>
            <a:r>
              <a:rPr lang="en-US" baseline="0" dirty="0"/>
              <a:t>Decision-making during a crisis is not going to be pretty ( may ask if anybody’s read 5 days at memorial) </a:t>
            </a:r>
            <a:r>
              <a:rPr lang="mr-IN" baseline="0" dirty="0"/>
              <a:t>–</a:t>
            </a:r>
            <a:r>
              <a:rPr lang="en-US" baseline="0" dirty="0"/>
              <a:t> so try to have guidelines in place and processes in place</a:t>
            </a:r>
          </a:p>
          <a:p>
            <a:r>
              <a:rPr lang="en-US" baseline="0" dirty="0"/>
              <a:t>Try to get back to contingency as soon as you can but recognize the situation is going to be dynamic and could worsen again</a:t>
            </a:r>
          </a:p>
          <a:p>
            <a:r>
              <a:rPr lang="en-US" baseline="0" dirty="0"/>
              <a:t>Don’t be more restrictive or aggressive with triage than you have to be </a:t>
            </a:r>
            <a:r>
              <a:rPr lang="mr-IN" baseline="0" dirty="0"/>
              <a:t>–</a:t>
            </a:r>
            <a:r>
              <a:rPr lang="en-US" baseline="0" dirty="0"/>
              <a:t> only make the changes you have to </a:t>
            </a:r>
            <a:r>
              <a:rPr lang="mr-IN" baseline="0" dirty="0"/>
              <a:t>–</a:t>
            </a:r>
            <a:r>
              <a:rPr lang="en-US" baseline="0" dirty="0"/>
              <a:t> just because you don’t have a certain drug doesn’t mean you can’t do other things to benefit the patient.</a:t>
            </a:r>
          </a:p>
          <a:p>
            <a:r>
              <a:rPr lang="en-US" baseline="0" dirty="0"/>
              <a:t>Agencies/hospitals don’t have the option to implement crisis care </a:t>
            </a:r>
            <a:r>
              <a:rPr lang="mr-IN" baseline="0" dirty="0"/>
              <a:t>–</a:t>
            </a:r>
            <a:r>
              <a:rPr lang="en-US" baseline="0" dirty="0"/>
              <a:t> it will just happen, and you’ll have to react </a:t>
            </a:r>
            <a:r>
              <a:rPr lang="mr-IN" baseline="0" dirty="0"/>
              <a:t>–</a:t>
            </a:r>
            <a:r>
              <a:rPr lang="en-US" baseline="0" dirty="0"/>
              <a:t> if you can’t solve it regionally, crisis standards of care may have to be implemented</a:t>
            </a:r>
          </a:p>
          <a:p>
            <a:r>
              <a:rPr lang="en-US" baseline="0" dirty="0"/>
              <a:t>Triaging of resources such as ventilators or other dramatic actions is NOT common </a:t>
            </a:r>
            <a:r>
              <a:rPr lang="mr-IN" baseline="0" dirty="0"/>
              <a:t>–</a:t>
            </a:r>
            <a:r>
              <a:rPr lang="en-US" baseline="0" dirty="0"/>
              <a:t> most crisis situations will involve a lack of ambulances, beds, or staff</a:t>
            </a:r>
          </a:p>
          <a:p>
            <a:r>
              <a:rPr lang="en-US" baseline="0" dirty="0"/>
              <a:t>SOLVE the problem </a:t>
            </a:r>
            <a:r>
              <a:rPr lang="mr-IN" baseline="0" dirty="0"/>
              <a:t>–</a:t>
            </a:r>
            <a:r>
              <a:rPr lang="en-US" baseline="0" dirty="0"/>
              <a:t> make sure you have plans to fix the issue through your coalition </a:t>
            </a:r>
            <a:r>
              <a:rPr lang="mr-IN" baseline="0" dirty="0"/>
              <a:t>–</a:t>
            </a:r>
            <a:r>
              <a:rPr lang="en-US" baseline="0" dirty="0"/>
              <a:t> get resources in, get patients out </a:t>
            </a:r>
            <a:r>
              <a:rPr lang="mr-IN" baseline="0" dirty="0"/>
              <a:t>–</a:t>
            </a:r>
            <a:r>
              <a:rPr lang="en-US" baseline="0" dirty="0"/>
              <a:t> and if you can’t fix it then figure out how the coalition can promote consistency in the area</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1074882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MDH CSC framework is designed to overview the state-level actions as well as provide operational guidance</a:t>
            </a:r>
            <a:r>
              <a:rPr lang="en-US" baseline="0" dirty="0"/>
              <a:t> through a series of addendums including ethics, EMS, hospitals, and public engagement. Traditionally, these might be called annexes, but as the CSC Framework is an annex to the MDH All-Hazards Plan, these are addendums. The previously developed scarce resources </a:t>
            </a:r>
            <a:r>
              <a:rPr lang="en-US" baseline="0" dirty="0" err="1"/>
              <a:t>cardset</a:t>
            </a:r>
            <a:r>
              <a:rPr lang="en-US" baseline="0" dirty="0"/>
              <a:t> is a complementary clinical (rather than system) resource for decision-making. We are going to go through these various addendums of the plan.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659995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there are many components that go into a crisis care plan at the agency</a:t>
            </a:r>
            <a:r>
              <a:rPr lang="en-US" baseline="0" dirty="0"/>
              <a:t> or facility level. First, there’s an indicator or trigger event that makes us recognize we do not have the resources. When a trigger point is hit, the incident management system should be initiated (if it wasn’t already). Clinical input is important so that the incident managers understand the situation, the potential options for care, and the recommendations (either from the clinicians, or from external guidelines). Communications with patients, staff, and partner facilities needs to be initiated for situational awareness and transparency about the situation and what is being done. Triage decisions may not be overt, but medication use may be restricted for example </a:t>
            </a:r>
            <a:r>
              <a:rPr lang="mr-IN" baseline="0" dirty="0"/>
              <a:t>–</a:t>
            </a:r>
            <a:r>
              <a:rPr lang="en-US" baseline="0" dirty="0"/>
              <a:t> these decisions should be structured whenever possible so that there is consistency. These decisions also need to be tracked and analyzed the same way we do quality improvement to assure the processes are consistent and fair, and don’t require adjusting. Finally, the healthcare coalition MUST be engaged to help provide information sharing, and policy and resource sharing support to help mitigate the problem.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546626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CSC</a:t>
            </a:r>
            <a:r>
              <a:rPr lang="en-US" baseline="0" dirty="0"/>
              <a:t> Plan was based on a foundation of ethics. MDH hired the MN Center for Healthcare Ethics to help us lead our ethics planning. They also </a:t>
            </a:r>
            <a:r>
              <a:rPr lang="en-US" baseline="0" dirty="0" err="1"/>
              <a:t>hasd</a:t>
            </a:r>
            <a:r>
              <a:rPr lang="en-US" baseline="0" dirty="0"/>
              <a:t> worked on our pandemic planning so we were able to build on our past efforts. </a:t>
            </a:r>
            <a:r>
              <a:rPr lang="en-US" dirty="0"/>
              <a:t>Crisis</a:t>
            </a:r>
            <a:r>
              <a:rPr lang="en-US" baseline="0" dirty="0"/>
              <a:t> decisions need to be made on an ethical foundation. As described in more detail in the annex here are the key components:</a:t>
            </a:r>
          </a:p>
          <a:p>
            <a:r>
              <a:rPr lang="en-US" baseline="0" dirty="0"/>
              <a:t>Fairness </a:t>
            </a:r>
            <a:r>
              <a:rPr lang="mr-IN" baseline="0" dirty="0"/>
              <a:t>–</a:t>
            </a:r>
            <a:r>
              <a:rPr lang="en-US" baseline="0" dirty="0"/>
              <a:t> across all populations (consider who may be left out!)</a:t>
            </a:r>
          </a:p>
          <a:p>
            <a:r>
              <a:rPr lang="en-US" baseline="0" dirty="0"/>
              <a:t>Accountability </a:t>
            </a:r>
            <a:r>
              <a:rPr lang="mr-IN" baseline="0" dirty="0"/>
              <a:t>–</a:t>
            </a:r>
            <a:r>
              <a:rPr lang="en-US" baseline="0" dirty="0"/>
              <a:t> who is accountable for the decisions?</a:t>
            </a:r>
          </a:p>
          <a:p>
            <a:r>
              <a:rPr lang="en-US" baseline="0" dirty="0"/>
              <a:t>Transparency </a:t>
            </a:r>
            <a:r>
              <a:rPr lang="mr-IN" baseline="0" dirty="0"/>
              <a:t>–</a:t>
            </a:r>
            <a:r>
              <a:rPr lang="en-US" baseline="0" dirty="0"/>
              <a:t> to providers, patients, families, public</a:t>
            </a:r>
          </a:p>
          <a:p>
            <a:r>
              <a:rPr lang="en-US" baseline="0" dirty="0"/>
              <a:t>Duty to care </a:t>
            </a:r>
            <a:r>
              <a:rPr lang="mr-IN" baseline="0" dirty="0"/>
              <a:t>–</a:t>
            </a:r>
            <a:r>
              <a:rPr lang="en-US" baseline="0" dirty="0"/>
              <a:t> not an option </a:t>
            </a:r>
            <a:r>
              <a:rPr lang="mr-IN" baseline="0" dirty="0"/>
              <a:t>–</a:t>
            </a:r>
            <a:r>
              <a:rPr lang="en-US" baseline="0" dirty="0"/>
              <a:t> we have to do all that we can do (which means, for example, still providing symptom relief for the dying)</a:t>
            </a:r>
          </a:p>
          <a:p>
            <a:r>
              <a:rPr lang="en-US" baseline="0" dirty="0"/>
              <a:t>Duty to steward resources </a:t>
            </a:r>
            <a:r>
              <a:rPr lang="mr-IN" baseline="0" dirty="0"/>
              <a:t>–</a:t>
            </a:r>
            <a:r>
              <a:rPr lang="en-US" baseline="0" dirty="0"/>
              <a:t> we cannot simply expend resources in a first-come, first-served manner until they are gone if we know that we can have greater benefit by allocating them according to need</a:t>
            </a:r>
          </a:p>
          <a:p>
            <a:r>
              <a:rPr lang="en-US" baseline="0" dirty="0"/>
              <a:t>Consistency </a:t>
            </a:r>
            <a:r>
              <a:rPr lang="mr-IN" baseline="0" dirty="0"/>
              <a:t>–</a:t>
            </a:r>
            <a:r>
              <a:rPr lang="en-US" baseline="0" dirty="0"/>
              <a:t> within and between the affected facilities/agencies </a:t>
            </a:r>
            <a:r>
              <a:rPr lang="mr-IN" baseline="0" dirty="0"/>
              <a:t>–</a:t>
            </a:r>
            <a:r>
              <a:rPr lang="en-US" baseline="0" dirty="0"/>
              <a:t> inconsistency is unfair, and creates huge problems for the public and providers</a:t>
            </a:r>
          </a:p>
          <a:p>
            <a:r>
              <a:rPr lang="en-US" baseline="0" dirty="0"/>
              <a:t>Proportionality </a:t>
            </a:r>
            <a:r>
              <a:rPr lang="mr-IN" baseline="0" dirty="0"/>
              <a:t>–</a:t>
            </a:r>
            <a:r>
              <a:rPr lang="en-US" baseline="0" dirty="0"/>
              <a:t> don’t triage what you don’t have to! And when resources allow, re-triage to assure that you are fully using the resources available. </a:t>
            </a:r>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14</a:t>
            </a:fld>
            <a:endParaRPr lang="en-US"/>
          </a:p>
        </p:txBody>
      </p:sp>
    </p:spTree>
    <p:extLst>
      <p:ext uri="{BB962C8B-B14F-4D97-AF65-F5344CB8AC3E}">
        <p14:creationId xmlns:p14="http://schemas.microsoft.com/office/powerpoint/2010/main" val="1590530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wide variety</a:t>
            </a:r>
            <a:r>
              <a:rPr lang="en-US" baseline="0" dirty="0"/>
              <a:t> of partners formed the Ethics workgroup with these two key outcomes</a:t>
            </a:r>
            <a:r>
              <a:rPr lang="mr-IN" baseline="0" dirty="0"/>
              <a: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1771539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Legal annex provides a brief overview of some of the legal issues affected crisis care situations. It’s important to always remember that standards of care are situational </a:t>
            </a:r>
            <a:r>
              <a:rPr lang="mr-IN" dirty="0"/>
              <a:t>–</a:t>
            </a:r>
            <a:r>
              <a:rPr lang="en-US" dirty="0"/>
              <a:t> that is, they depend on what a reasonable, ordinary provider</a:t>
            </a:r>
            <a:r>
              <a:rPr lang="en-US" baseline="0" dirty="0"/>
              <a:t> would do in a similar situation </a:t>
            </a:r>
            <a:r>
              <a:rPr lang="mr-IN" baseline="0" dirty="0"/>
              <a:t>–</a:t>
            </a:r>
            <a:r>
              <a:rPr lang="en-US" baseline="0" dirty="0"/>
              <a:t> and if you are following processes and guidelines developed by reasonable, ordinary providers, you’re going to be in a lot better shape then if you just ‘make it up’ as you go</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1957037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Minnesota’s governmental</a:t>
            </a:r>
            <a:r>
              <a:rPr lang="en-US" baseline="0" dirty="0"/>
              <a:t> emergency powers derive from these laws. Note that there is no separate public health emergency declaration in MN. Chapter 12 affords broad powers to the cities and state under emergency declarations.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851438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types of MEMA Emergency Declarations. Peacetime</a:t>
            </a:r>
            <a:r>
              <a:rPr lang="en-US" baseline="0" dirty="0"/>
              <a:t> emergencies include essentially all disasters relevant to our discussions.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19091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EMS annex provides operational guidance for pre-hospital providers that are very</a:t>
            </a:r>
            <a:r>
              <a:rPr lang="en-US" baseline="0" dirty="0"/>
              <a:t> often the first to recognize and have to deal with a disaster situation. Particularly in rural areas, crisis conditions for EMS may occur frequently, though they will usually be addressed within hours.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3135930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t>
            </a:r>
            <a:r>
              <a:rPr lang="en-US" dirty="0"/>
              <a:t>are the challenges here? </a:t>
            </a:r>
            <a:r>
              <a:rPr lang="mr-IN" dirty="0"/>
              <a:t>–</a:t>
            </a:r>
            <a:r>
              <a:rPr lang="en-US" dirty="0"/>
              <a:t> discuss </a:t>
            </a:r>
            <a:r>
              <a:rPr lang="mr-IN" dirty="0"/>
              <a:t>–</a:t>
            </a:r>
            <a:r>
              <a:rPr lang="en-US" dirty="0"/>
              <a:t> both the damage to the facility rendering it unsafe</a:t>
            </a:r>
            <a:r>
              <a:rPr lang="en-US" baseline="0" dirty="0"/>
              <a:t> AND the victims that will continue to present from the community with injury and illness.</a:t>
            </a:r>
          </a:p>
          <a:p>
            <a:endParaRPr lang="en-US" dirty="0"/>
          </a:p>
          <a:p>
            <a:r>
              <a:rPr lang="en-US" dirty="0"/>
              <a:t>Crisis standards</a:t>
            </a:r>
            <a:r>
              <a:rPr lang="en-US" baseline="0" dirty="0"/>
              <a:t> of care can occur under many circumstances. Basically, it’s a situation in which you are unable to provide care that is equivalent to usual practices due to excess demands, or a lack of resources (in this case, severely damaged infrastructure combined with demand from the community)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101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EMS, we modify our table to reflect ‘send’ (the ambulance, or other responder), staff, supplies in a similar format to the previous table. This framework is then used to discuss response options.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705089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you do not have enough</a:t>
            </a:r>
            <a:r>
              <a:rPr lang="en-US" baseline="0" dirty="0"/>
              <a:t> ambulances to address the demand, this algorithm provides options from mutual aid to sending first responders in private vehicles, recommending self-transport, and other options. It’s important that the dispatchers have access to decision tools such as this so that they are not forced to make high consequence decisions on their own without guidance or support.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161826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certain situations, such as a pandemic, the EMS crew may have broader discretion to leave patients at the scene (no transport) </a:t>
            </a:r>
            <a:r>
              <a:rPr lang="mr-IN" baseline="0" dirty="0"/>
              <a:t>–</a:t>
            </a:r>
            <a:r>
              <a:rPr lang="en-US" baseline="0" dirty="0"/>
              <a:t> this is one small section of the Hennepin County Pandemic Plan illustrating crew considerations for bleeding/wounds. Providing guidance to crews whenever possible protects them and the service from excess legal liability and provides confidence to the crew members in their decision-making.</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21225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Hospital</a:t>
            </a:r>
            <a:r>
              <a:rPr lang="en-US" baseline="0" dirty="0"/>
              <a:t> / healthcare annex provides guidance for hospital planning for crisis situations</a:t>
            </a:r>
            <a:r>
              <a:rPr lang="en-US" dirty="0"/>
              <a:t>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280686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MDH Science</a:t>
            </a:r>
            <a:r>
              <a:rPr lang="en-US" baseline="0" dirty="0"/>
              <a:t> Advisory Team (SAT) has developed a clinical </a:t>
            </a:r>
            <a:r>
              <a:rPr lang="en-US" baseline="0" dirty="0" err="1"/>
              <a:t>cardset</a:t>
            </a:r>
            <a:r>
              <a:rPr lang="en-US" baseline="0" dirty="0"/>
              <a:t> over the past several years that you may be familiar with </a:t>
            </a:r>
            <a:r>
              <a:rPr lang="mr-IN" baseline="0" dirty="0"/>
              <a:t>–</a:t>
            </a:r>
            <a:r>
              <a:rPr lang="en-US" baseline="0" dirty="0"/>
              <a:t> these are designed to support the processes and strategies contained in the CSC plan</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1077069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C41355E2-E0B6-4F5B-99D6-448CC9A4C22F}" type="slidenum">
              <a:rPr lang="en-US" altLang="en-US" smtClean="0"/>
              <a:pPr>
                <a:spcBef>
                  <a:spcPct val="0"/>
                </a:spcBef>
              </a:pPr>
              <a:t>26</a:t>
            </a:fld>
            <a:endParaRPr lang="en-US"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Hospitals and healthcare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facilities are vulnerable to both excess demand as well as infrastructure (e.g. flooding, as seen here) situations that can force crisis operations at the facility.</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97071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Surge capacity plans should include the crisis component </a:t>
            </a:r>
            <a:r>
              <a:rPr lang="mr-IN" dirty="0"/>
              <a:t>–</a:t>
            </a:r>
            <a:r>
              <a:rPr lang="en-US" dirty="0"/>
              <a:t> this is a grid that shows space expansion</a:t>
            </a:r>
            <a:r>
              <a:rPr lang="en-US" baseline="0" dirty="0"/>
              <a:t> at one facility vs. time (what can be done first/fast in each category) from conventional into crisis care.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832469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Hospitals that provide critical</a:t>
            </a:r>
            <a:r>
              <a:rPr lang="en-US" baseline="0" dirty="0"/>
              <a:t> care have additional layers of planning </a:t>
            </a:r>
            <a:r>
              <a:rPr lang="mr-IN" baseline="0" dirty="0"/>
              <a:t>–</a:t>
            </a:r>
            <a:r>
              <a:rPr lang="en-US" baseline="0" dirty="0"/>
              <a:t> according to the American College of Chest Physicians recommendations, hospitals should be able to expand ICU capacity 20% right away, 100% over the first 24h (using regional resources) and 200% over days using national resources. Knowing where and how this expansion occurs and exactly what resources are needed is important to help facilitate those resource requests early. Again, this assumes that you cannot transfer patients to meet the demand</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2000204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we expand our critical care capacity</a:t>
            </a:r>
            <a:r>
              <a:rPr lang="en-US" baseline="0" dirty="0"/>
              <a:t> within the hospital (and have sicker patients there </a:t>
            </a:r>
            <a:r>
              <a:rPr lang="mr-IN" baseline="0" dirty="0"/>
              <a:t>–</a:t>
            </a:r>
            <a:r>
              <a:rPr lang="en-US" baseline="0" dirty="0"/>
              <a:t> as shown by this slide with normal operations at left and crisis at right) patients that would normally be in the hospital have to be moved out to LTC, homecare, and alternate care operations</a:t>
            </a:r>
            <a:r>
              <a:rPr lang="mr-IN" baseline="0" dirty="0"/>
              <a:t>…</a:t>
            </a:r>
            <a:r>
              <a:rPr lang="en-US" baseline="0" dirty="0"/>
              <a:t> This obviously has implications for staff and supplies as well, but it also has huge implications for the coalition partners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1106256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 care</a:t>
            </a:r>
            <a:r>
              <a:rPr lang="en-US" baseline="0" dirty="0"/>
              <a:t> sites can serve a number of functions from screening to early ambulatory care to overflow inpatient care including provision of oxygen (as shown here during an exercise). Planning for these sites and systems of care is critical to supporting healthcare operations during a crisis and healthcare coalitions bring all the relevant partners for these efforts to the table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1262982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shift from our</a:t>
            </a:r>
            <a:r>
              <a:rPr lang="en-US" baseline="0" dirty="0"/>
              <a:t> usual focus on the individual, and their desires and needs to the community, and the overall needs.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1264464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a:t>
            </a:r>
            <a:r>
              <a:rPr lang="en-US" baseline="0" dirty="0"/>
              <a:t> provides the framework that can be tweaked during a response as well as builds the relationships between responders. It also forces consideration of a range of options and discussion of issues that may not be reflected in the plan itself, but will be available to inform the response when one occurs.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95120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of planning, we do most of our work of healthcare planning and preparedness through</a:t>
            </a:r>
            <a:r>
              <a:rPr lang="en-US" baseline="0" dirty="0"/>
              <a:t> </a:t>
            </a:r>
            <a:r>
              <a:rPr lang="en-US" baseline="0" dirty="0" err="1"/>
              <a:t>coaltions</a:t>
            </a:r>
            <a:r>
              <a:rPr lang="en-US" baseline="0" dirty="0"/>
              <a:t>. </a:t>
            </a:r>
            <a:r>
              <a:rPr lang="en-US" dirty="0"/>
              <a:t>Coalitions</a:t>
            </a:r>
            <a:r>
              <a:rPr lang="en-US" baseline="0" dirty="0"/>
              <a:t> are critical to the success of crisis responses. By sharing information and providing multi-agency coordination with our partners at the state and local level we can, as a public/private partnership, help diffuse the demand across a broader range of resources or help allocate resources effectively.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2037489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multi-agency coordination can be difficult depending</a:t>
            </a:r>
            <a:r>
              <a:rPr lang="en-US" baseline="0" dirty="0"/>
              <a:t> on the number of affected partners </a:t>
            </a:r>
            <a:r>
              <a:rPr lang="mr-IN" baseline="0" dirty="0"/>
              <a:t>–</a:t>
            </a:r>
            <a:r>
              <a:rPr lang="en-US" baseline="0" dirty="0"/>
              <a:t> it’s important that public health, EM, EMS and hospitals be coordinated </a:t>
            </a:r>
            <a:r>
              <a:rPr lang="mr-IN" baseline="0" dirty="0"/>
              <a:t>–</a:t>
            </a:r>
            <a:r>
              <a:rPr lang="en-US" baseline="0" dirty="0"/>
              <a:t> many actions by one discipline have direct effects on the other </a:t>
            </a:r>
            <a:r>
              <a:rPr lang="mr-IN" baseline="0" dirty="0"/>
              <a:t>–</a:t>
            </a:r>
            <a:r>
              <a:rPr lang="en-US" baseline="0" dirty="0"/>
              <a:t> this coordination starts with information sharing</a:t>
            </a:r>
            <a:r>
              <a:rPr lang="mr-IN" baseline="0" dirty="0"/>
              <a:t>…</a:t>
            </a:r>
            <a:r>
              <a:rPr lang="en-US" baseline="0" dirty="0"/>
              <a:t>and may involve monitoring of essential elements of information such as beds available, ventilators, or available vaccine.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33</a:t>
            </a:fld>
            <a:endParaRPr lang="en-US" dirty="0"/>
          </a:p>
        </p:txBody>
      </p:sp>
    </p:spTree>
    <p:extLst>
      <p:ext uri="{BB962C8B-B14F-4D97-AF65-F5344CB8AC3E}">
        <p14:creationId xmlns:p14="http://schemas.microsoft.com/office/powerpoint/2010/main" val="1843884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coalition</a:t>
            </a:r>
            <a:r>
              <a:rPr lang="en-US" baseline="0" dirty="0"/>
              <a:t> should have a plan for crisis conditions. This should specify when and how the partners are informed and what coordination actions may be taken. Some of the actions depend on whether or not the issue is isolated (and can be fixed quickly) or prolonged. It may specific RHRC actions (which may be virtual or physical) to coordinate. If there is a regional disaster medical advisory group or subject matter experts, these should be engaged. MDH may be requested to provide SAT or other support. If regional triage / transfer teams are envisioned for a prolonged event in your region these may be detailed as well. Coordination and responsibilities for alternate care sites/systems may also be specified in the plan. Again, there’s not a set expectation, but discussing crisis conditions and mapping out a strategy with partners can be invaluable at working through assumptions and agreeing on common needs.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1505114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Hospital</a:t>
            </a:r>
            <a:r>
              <a:rPr lang="en-US" baseline="0" dirty="0"/>
              <a:t>s should include crisis care in their surge plan, but may need an annex for decision-making/triage that can include triggers, notifications/authorities, the activation of ICS and engagement of subject matter experts, any reference to tools to be used (such as the MDH </a:t>
            </a:r>
            <a:r>
              <a:rPr lang="en-US" baseline="0" dirty="0" err="1"/>
              <a:t>cardset</a:t>
            </a:r>
            <a:r>
              <a:rPr lang="en-US" baseline="0" dirty="0"/>
              <a:t>), and specifying the process </a:t>
            </a:r>
            <a:r>
              <a:rPr lang="mr-IN" baseline="0" dirty="0"/>
              <a:t>–</a:t>
            </a:r>
            <a:r>
              <a:rPr lang="en-US" baseline="0" dirty="0"/>
              <a:t> the who and how</a:t>
            </a:r>
            <a:r>
              <a:rPr lang="mr-IN" baseline="0" dirty="0"/>
              <a:t>…</a:t>
            </a:r>
            <a:r>
              <a:rPr lang="en-US" baseline="0" dirty="0"/>
              <a:t> communications to providers and patients/families is a key part of any triage plan </a:t>
            </a:r>
            <a:r>
              <a:rPr lang="mr-IN" baseline="0" dirty="0"/>
              <a:t>–</a:t>
            </a:r>
            <a:r>
              <a:rPr lang="en-US" baseline="0" dirty="0"/>
              <a:t> optimally everyone should be aware of the plan before triage decisions have to be made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35</a:t>
            </a:fld>
            <a:endParaRPr lang="en-US" dirty="0"/>
          </a:p>
        </p:txBody>
      </p:sp>
    </p:spTree>
    <p:extLst>
      <p:ext uri="{BB962C8B-B14F-4D97-AF65-F5344CB8AC3E}">
        <p14:creationId xmlns:p14="http://schemas.microsoft.com/office/powerpoint/2010/main" val="906865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Crisis care planning is a process. Though we now have a plan and annexes to guide you, it’s up to you, as an agency,</a:t>
            </a:r>
            <a:r>
              <a:rPr lang="en-US" baseline="0" dirty="0"/>
              <a:t> facility, coalition, and provider to figure out what you will DO in these situations. The MDH plans public engagement processes as well as looking for opportunities to get information to providers over the next year, however you have the tools to sit down and do the planning </a:t>
            </a:r>
            <a:r>
              <a:rPr lang="mr-IN" baseline="0" dirty="0"/>
              <a:t>–</a:t>
            </a:r>
            <a:r>
              <a:rPr lang="en-US" baseline="0" dirty="0"/>
              <a:t> figure out the strategies, the coordination mechanisms, and then exercise them and revise them. In the future, exercises can test elements of these plans as well as general surge plans to keep the information accessible and assure that CSC planning is smoothly integrated, rather than sitting on a state shelf never to be used until the end of the world happens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36</a:t>
            </a:fld>
            <a:endParaRPr lang="en-US" dirty="0"/>
          </a:p>
        </p:txBody>
      </p:sp>
    </p:spTree>
    <p:extLst>
      <p:ext uri="{BB962C8B-B14F-4D97-AF65-F5344CB8AC3E}">
        <p14:creationId xmlns:p14="http://schemas.microsoft.com/office/powerpoint/2010/main" val="1329419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provisional</a:t>
            </a:r>
            <a:r>
              <a:rPr lang="en-US" baseline="0" dirty="0"/>
              <a:t> timeline for the CSC activities</a:t>
            </a:r>
            <a:r>
              <a:rPr lang="mr-IN" baseline="0" dirty="0"/>
              <a:t>…</a:t>
            </a:r>
            <a:r>
              <a:rPr lang="en-US" baseline="0" dirty="0"/>
              <a:t> note that this is not the end of CSC work, but an opportunity to get the plans and guidance in front of our stakeholders </a:t>
            </a:r>
            <a:r>
              <a:rPr lang="mr-IN" baseline="0" dirty="0"/>
              <a:t>–</a:t>
            </a:r>
            <a:r>
              <a:rPr lang="en-US" baseline="0" dirty="0"/>
              <a:t> including the public and providers </a:t>
            </a:r>
            <a:r>
              <a:rPr lang="mr-IN" baseline="0" dirty="0"/>
              <a:t>–</a:t>
            </a:r>
            <a:r>
              <a:rPr lang="en-US" baseline="0" dirty="0"/>
              <a:t> the ongoing work is getting the concepts and strategies understood and integrated into response planning and exercises over the next several years until it is a seamless part of the response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37</a:t>
            </a:fld>
            <a:endParaRPr lang="en-US" dirty="0"/>
          </a:p>
        </p:txBody>
      </p:sp>
    </p:spTree>
    <p:extLst>
      <p:ext uri="{BB962C8B-B14F-4D97-AF65-F5344CB8AC3E}">
        <p14:creationId xmlns:p14="http://schemas.microsoft.com/office/powerpoint/2010/main" val="1825904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key concepts that we’ve discussed</a:t>
            </a:r>
            <a:r>
              <a:rPr lang="mr-IN" dirty="0"/>
              <a:t>…</a:t>
            </a:r>
            <a:r>
              <a:rPr lang="en-US" dirty="0"/>
              <a:t> </a:t>
            </a:r>
          </a:p>
          <a:p>
            <a:endParaRPr lang="en-US" dirty="0"/>
          </a:p>
          <a:p>
            <a:r>
              <a:rPr lang="en-US" dirty="0"/>
              <a:t>Don’t try to take this on all at once!</a:t>
            </a:r>
          </a:p>
          <a:p>
            <a:r>
              <a:rPr lang="en-US" dirty="0"/>
              <a:t>Assure</a:t>
            </a:r>
            <a:r>
              <a:rPr lang="en-US" baseline="0" dirty="0"/>
              <a:t> that you have the backing of your leadership </a:t>
            </a:r>
            <a:r>
              <a:rPr lang="mr-IN" baseline="0" dirty="0"/>
              <a:t>–</a:t>
            </a:r>
            <a:r>
              <a:rPr lang="en-US" baseline="0" dirty="0"/>
              <a:t> both in planning and during response </a:t>
            </a:r>
            <a:r>
              <a:rPr lang="mr-IN" baseline="0" dirty="0"/>
              <a:t>–</a:t>
            </a:r>
            <a:r>
              <a:rPr lang="en-US" baseline="0" dirty="0"/>
              <a:t> this is not an individual issue, but a collective one</a:t>
            </a:r>
          </a:p>
          <a:p>
            <a:r>
              <a:rPr lang="en-US" baseline="0" dirty="0"/>
              <a:t>Coalitions are key to getting out of crisis as fast as possible and, when not possible, providing consistent care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38</a:t>
            </a:fld>
            <a:endParaRPr lang="en-US" dirty="0"/>
          </a:p>
        </p:txBody>
      </p:sp>
    </p:spTree>
    <p:extLst>
      <p:ext uri="{BB962C8B-B14F-4D97-AF65-F5344CB8AC3E}">
        <p14:creationId xmlns:p14="http://schemas.microsoft.com/office/powerpoint/2010/main" val="2139020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this provides you with some ideas and gives</a:t>
            </a:r>
            <a:r>
              <a:rPr lang="en-US" baseline="0" dirty="0"/>
              <a:t> you some context for our discussions today. We hope that the materials will be reinforced during our workshop activities, and that those will give you some concrete ideas of issues that you can work on in your home agency or facility. </a:t>
            </a:r>
          </a:p>
          <a:p>
            <a:endParaRPr lang="en-US" baseline="0" dirty="0"/>
          </a:p>
          <a:p>
            <a:r>
              <a:rPr lang="en-US" baseline="0" dirty="0"/>
              <a:t>Take time to address questions and for discussion </a:t>
            </a:r>
            <a:r>
              <a:rPr lang="mr-IN" baseline="0" dirty="0"/>
              <a:t>–</a:t>
            </a:r>
            <a:r>
              <a:rPr lang="en-US" baseline="0" dirty="0"/>
              <a:t> some issues and topics you may need to take up with an individual or ask be brought back to the final Q&amp;A after the workshop if they aren’t clarified during those activities if the issue/question is conceptual or a lack of understanding.</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dirty="0"/>
          </a:p>
        </p:txBody>
      </p:sp>
    </p:spTree>
    <p:extLst>
      <p:ext uri="{BB962C8B-B14F-4D97-AF65-F5344CB8AC3E}">
        <p14:creationId xmlns:p14="http://schemas.microsoft.com/office/powerpoint/2010/main" val="1853586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may ask students what about incident management</a:t>
            </a:r>
            <a:r>
              <a:rPr lang="en-US" baseline="0" dirty="0"/>
              <a:t> is important when resources are scarce?</a:t>
            </a:r>
          </a:p>
          <a:p>
            <a:r>
              <a:rPr lang="en-US" dirty="0"/>
              <a:t>Incident management is critical to providing</a:t>
            </a:r>
            <a:r>
              <a:rPr lang="en-US" baseline="0" dirty="0"/>
              <a:t> fair and equitable care </a:t>
            </a:r>
            <a:r>
              <a:rPr lang="mr-IN" baseline="0" dirty="0"/>
              <a:t>–</a:t>
            </a:r>
            <a:r>
              <a:rPr lang="en-US" baseline="0" dirty="0"/>
              <a:t> having incident management in place should assure a structured response that is backed by the facility/agency that ensures information sharing and situational awareness, coordination with the healthcare coalition and other partners, and management by objectives using operational periods that adapt care to the current situation, attempt to solve the problem, and adjust according to dynamic environments (proportional response). Key strategies are listed to solve the problem </a:t>
            </a:r>
            <a:r>
              <a:rPr lang="mr-IN" baseline="0" dirty="0"/>
              <a:t>–</a:t>
            </a:r>
            <a:r>
              <a:rPr lang="en-US" baseline="0" dirty="0"/>
              <a:t> note that some situations will resolve rapidly with influx of resources or transfer of patients (e.g. mass casualty event in a small community) and some will not (e.g. pandemic)</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1372466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Louis</a:t>
            </a:r>
            <a:r>
              <a:rPr lang="en-US" baseline="0" dirty="0"/>
              <a:t> Armstrong Airport </a:t>
            </a:r>
            <a:r>
              <a:rPr lang="mr-IN" baseline="0" dirty="0"/>
              <a:t>–</a:t>
            </a:r>
            <a:r>
              <a:rPr lang="en-US" baseline="0" dirty="0"/>
              <a:t> New Orleans, LA after Hurricane Katrina </a:t>
            </a:r>
            <a:r>
              <a:rPr lang="mr-IN" baseline="0" dirty="0"/>
              <a:t>–</a:t>
            </a:r>
            <a:r>
              <a:rPr lang="en-US" baseline="0" dirty="0"/>
              <a:t> important issue here is that the DMAT teams initially had to ‘black tag’ numerous people because they did not have the resources to care for them </a:t>
            </a:r>
            <a:r>
              <a:rPr lang="mr-IN" baseline="0" dirty="0"/>
              <a:t>–</a:t>
            </a:r>
            <a:r>
              <a:rPr lang="en-US" baseline="0" dirty="0"/>
              <a:t> but only a few of those patients actually died because the team re-triaged the patients as more resources arrived and additional airlift capacity became available </a:t>
            </a:r>
            <a:r>
              <a:rPr lang="mr-IN" baseline="0" dirty="0"/>
              <a:t>–</a:t>
            </a:r>
            <a:r>
              <a:rPr lang="en-US" baseline="0" dirty="0"/>
              <a:t> disasters are dynamic, and care strategies and triage must be re-evaluated as the situation changes.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407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scenarios under which resources will be insufficient for a prolonged</a:t>
            </a:r>
            <a:r>
              <a:rPr lang="en-US" baseline="0" dirty="0"/>
              <a:t> period of time, and state-level actions may be required to promote consistent strategies and support non-traditional responses (e.g. alternate care sites or systems such as the telephone prescribing lines used during 2009 H1N1). One of the most likely scenarios for a crisis standards of care situation would be a pandemic.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1193006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2012 IOM (now</a:t>
            </a:r>
            <a:r>
              <a:rPr lang="en-US" baseline="0" dirty="0"/>
              <a:t> National Academies of Medicine) Crisis Standards of Care document contains sections for each of the core coalition members (hospitals, EMS, EM, and PH). Perhaps most valuable are the tables at the end of each section that illustrate key functions and tasks for CSC planning that are tied to sections of the text.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1870998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expected that you read the IOM report cover-to-cover </a:t>
            </a:r>
            <a:r>
              <a:rPr lang="mr-IN" dirty="0"/>
              <a:t>–</a:t>
            </a:r>
            <a:r>
              <a:rPr lang="en-US" dirty="0"/>
              <a:t> but there’s a LOT of excellent</a:t>
            </a:r>
            <a:r>
              <a:rPr lang="en-US" baseline="0" dirty="0"/>
              <a:t> and operational information in there for each discipline that’s worth looking at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2064681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may be familiar with this construct. Conventional</a:t>
            </a:r>
            <a:r>
              <a:rPr lang="en-US" baseline="0" dirty="0"/>
              <a:t> care is on the left in white </a:t>
            </a:r>
            <a:r>
              <a:rPr lang="mr-IN" baseline="0" dirty="0"/>
              <a:t>–</a:t>
            </a:r>
            <a:r>
              <a:rPr lang="en-US" baseline="0" dirty="0"/>
              <a:t> that’s our default, and what we want to get back to as soon as possible. Contingency care in yellow provides functionally equivalent care (e.g. caring for patients in PACU / same day surgery areas if there’s no beds) that doesn’t really risk a bad outcome. Crisis care, on the other hand, in red on the right, is a situation where resources are inadequate and we have to make choices knowing that some patients may have poor outcomes as we try to meet the demands of the community as a whole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599540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11/9/2017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11/9/2017</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986013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5982559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11/9/2017</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117267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11/9/2017</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11/9/2017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11/9/2017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2"/>
          <p:cNvSpPr>
            <a:spLocks noGrp="1"/>
          </p:cNvSpPr>
          <p:nvPr>
            <p:ph type="dt" sz="half" idx="10"/>
          </p:nvPr>
        </p:nvSpPr>
        <p:spPr/>
        <p:txBody>
          <a:bodyPr/>
          <a:lstStyle/>
          <a:p>
            <a:fld id="{936DB2D6-5DF4-4264-A4A1-7D3EAF38D255}" type="datetime1">
              <a:rPr lang="en-US" smtClean="0"/>
              <a:t>11/9/2017</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11/9/2017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2"/>
          <p:cNvSpPr>
            <a:spLocks noGrp="1"/>
          </p:cNvSpPr>
          <p:nvPr>
            <p:ph type="dt" sz="half" idx="10"/>
          </p:nvPr>
        </p:nvSpPr>
        <p:spPr/>
        <p:txBody>
          <a:bodyPr/>
          <a:lstStyle/>
          <a:p>
            <a:fld id="{936DB2D6-5DF4-4264-A4A1-7D3EAF38D255}" type="datetime1">
              <a:rPr lang="en-US" smtClean="0"/>
              <a:t>11/9/2017</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2"/>
          <p:cNvSpPr>
            <a:spLocks noGrp="1"/>
          </p:cNvSpPr>
          <p:nvPr>
            <p:ph type="dt" sz="half" idx="10"/>
          </p:nvPr>
        </p:nvSpPr>
        <p:spPr/>
        <p:txBody>
          <a:bodyPr/>
          <a:lstStyle/>
          <a:p>
            <a:fld id="{4B4EEDC6-36CA-4209-B482-2ED76AA0BF08}" type="datetime1">
              <a:rPr lang="en-US" smtClean="0"/>
              <a:t>11/9/2017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11/9/2017</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11/9/2017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11/9/2017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11/9/2017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6" name="Date Placeholder 3"/>
          <p:cNvSpPr>
            <a:spLocks noGrp="1"/>
          </p:cNvSpPr>
          <p:nvPr>
            <p:ph type="dt" sz="half" idx="11"/>
          </p:nvPr>
        </p:nvSpPr>
        <p:spPr>
          <a:xfrm>
            <a:off x="838200" y="6356350"/>
            <a:ext cx="1358590" cy="365125"/>
          </a:xfrm>
        </p:spPr>
        <p:txBody>
          <a:bodyPr/>
          <a:lstStyle/>
          <a:p>
            <a:fld id="{4D564EB3-B268-4748-86E7-9F55DF9078D1}" type="datetime1">
              <a:rPr lang="en-US" smtClean="0"/>
              <a:t>11/9/2017</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2"/>
                </a:solidFill>
              </a:rPr>
              <a:t>|</a:t>
            </a:r>
            <a:r>
              <a:rPr lang="en-US"/>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4D564EB3-B268-4748-86E7-9F55DF9078D1}" type="datetime1">
              <a:rPr lang="en-US" smtClean="0"/>
              <a:pPr/>
              <a:t>11/9/2017</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8" name="Date Placeholder 3"/>
          <p:cNvSpPr>
            <a:spLocks noGrp="1"/>
          </p:cNvSpPr>
          <p:nvPr>
            <p:ph type="dt" sz="half" idx="11"/>
          </p:nvPr>
        </p:nvSpPr>
        <p:spPr>
          <a:xfrm>
            <a:off x="838200" y="6356350"/>
            <a:ext cx="1358590" cy="365125"/>
          </a:xfrm>
        </p:spPr>
        <p:txBody>
          <a:bodyPr/>
          <a:lstStyle/>
          <a:p>
            <a:fld id="{5CAE31FF-A086-40D5-909F-A9E138181237}"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a:xfrm>
            <a:off x="838200" y="6356350"/>
            <a:ext cx="1358590" cy="365125"/>
          </a:xfrm>
        </p:spPr>
        <p:txBody>
          <a:bodyPr/>
          <a:lstStyle/>
          <a:p>
            <a:fld id="{06B78D62-7A3F-4136-9CF2-CB03510DA06A}"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4"/>
          </p:nvPr>
        </p:nvSpPr>
        <p:spPr>
          <a:xfrm>
            <a:off x="838200" y="6356350"/>
            <a:ext cx="1358590" cy="365125"/>
          </a:xfrm>
        </p:spPr>
        <p:txBody>
          <a:bodyPr/>
          <a:lstStyle/>
          <a:p>
            <a:fld id="{822F9B27-DC73-4098-8FAC-5370DAFF133B}"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0366E0EA-2D80-452F-9963-33FA7A36BC09}" type="datetime1">
              <a:rPr lang="en-US" smtClean="0"/>
              <a:t>11/9/2017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96932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402845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11/9/2017</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p:txBody>
          <a:bodyPr/>
          <a:lstStyle/>
          <a:p>
            <a:fld id="{9A198C9B-0587-4A1E-9E03-E4C9FE222F08}" type="datetime1">
              <a:rPr lang="en-US" smtClean="0"/>
              <a:t>11/9/2017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466A75E6-E45B-4C5D-981E-7C8ED0C72F5D}"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11/9/2017</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A8CA1A9B-139F-4606-AD0A-F3253110DAE5}" type="datetime1">
              <a:rPr lang="en-US" smtClean="0"/>
              <a:t>11/9/2017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082250229"/>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9751B3F-B4E5-4AA7-A6F6-8B0E6F438C48}" type="datetimeFigureOut">
              <a:rPr lang="en-US" smtClean="0"/>
              <a:pPr/>
              <a:t>11/9/2017</a:t>
            </a:fld>
            <a:endParaRPr lang="en-US" dirty="0"/>
          </a:p>
        </p:txBody>
      </p:sp>
      <p:sp>
        <p:nvSpPr>
          <p:cNvPr id="4" name="Slide Number Placeholder 3"/>
          <p:cNvSpPr>
            <a:spLocks noGrp="1"/>
          </p:cNvSpPr>
          <p:nvPr>
            <p:ph type="sldNum" sz="quarter" idx="11"/>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16854063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1524002" y="2057400"/>
            <a:ext cx="9143999" cy="3886200"/>
          </a:xfrm>
        </p:spPr>
        <p:txBody>
          <a:bodyPr/>
          <a:lstStyle>
            <a:lvl1pPr>
              <a:defRPr/>
            </a:lvl1pPr>
            <a:lvl2pPr>
              <a:defRPr/>
            </a:lvl2pPr>
            <a:lvl3pPr>
              <a:defRPr/>
            </a:lvl3pPr>
            <a:lvl4pPr>
              <a:buClr>
                <a:schemeClr val="bg2"/>
              </a:buClr>
              <a:buSzPct val="50000"/>
              <a:defRPr/>
            </a:lvl4pPr>
            <a:lvl5pPr>
              <a:buSzPct val="50000"/>
              <a:defRPr/>
            </a:lvl5pPr>
          </a:lstStyle>
          <a:p>
            <a:pPr lvl="0"/>
            <a:r>
              <a:rPr lang="en-US" dirty="0"/>
              <a:t>First level list</a:t>
            </a:r>
          </a:p>
          <a:p>
            <a:pPr lvl="1"/>
            <a:r>
              <a:rPr lang="en-US" dirty="0"/>
              <a:t>Second level list</a:t>
            </a:r>
          </a:p>
          <a:p>
            <a:pPr lvl="2"/>
            <a:r>
              <a:rPr lang="en-US" dirty="0"/>
              <a:t>Third level list</a:t>
            </a:r>
          </a:p>
          <a:p>
            <a:pPr lvl="3"/>
            <a:r>
              <a:rPr lang="en-US" dirty="0"/>
              <a:t>Fourth level list</a:t>
            </a:r>
          </a:p>
          <a:p>
            <a:pPr lvl="4"/>
            <a:r>
              <a:rPr lang="en-US" dirty="0"/>
              <a:t>Fifth level list</a:t>
            </a:r>
          </a:p>
        </p:txBody>
      </p:sp>
      <p:sp>
        <p:nvSpPr>
          <p:cNvPr id="2" name="Date Placeholder 1"/>
          <p:cNvSpPr>
            <a:spLocks noGrp="1"/>
          </p:cNvSpPr>
          <p:nvPr>
            <p:ph type="dt" sz="half" idx="10"/>
          </p:nvPr>
        </p:nvSpPr>
        <p:spPr/>
        <p:txBody>
          <a:bodyPr/>
          <a:lstStyle/>
          <a:p>
            <a:fld id="{79751B3F-B4E5-4AA7-A6F6-8B0E6F438C48}" type="datetimeFigureOut">
              <a:rPr lang="en-US" smtClean="0"/>
              <a:pPr/>
              <a:t>11/9/2017</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10" name="Title 1"/>
          <p:cNvSpPr>
            <a:spLocks noGrp="1"/>
          </p:cNvSpPr>
          <p:nvPr>
            <p:ph type="title" hasCustomPrompt="1"/>
          </p:nvPr>
        </p:nvSpPr>
        <p:spPr>
          <a:xfrm>
            <a:off x="609601" y="457200"/>
            <a:ext cx="10973999" cy="1381028"/>
          </a:xfrm>
        </p:spPr>
        <p:txBody>
          <a:bodyPr anchor="b" anchorCtr="0"/>
          <a:lstStyle>
            <a:lvl1pPr>
              <a:lnSpc>
                <a:spcPct val="100000"/>
              </a:lnSpc>
              <a:defRPr lang="en-US" sz="4800" baseline="0" dirty="0"/>
            </a:lvl1pPr>
          </a:lstStyle>
          <a:p>
            <a:r>
              <a:rPr lang="en-US" dirty="0"/>
              <a:t>Slide headline</a:t>
            </a:r>
          </a:p>
        </p:txBody>
      </p:sp>
      <p:pic>
        <p:nvPicPr>
          <p:cNvPr id="6" name="Picture 5"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5956198"/>
            <a:ext cx="1007769" cy="444604"/>
          </a:xfrm>
          <a:prstGeom prst="rect">
            <a:avLst/>
          </a:prstGeom>
        </p:spPr>
      </p:pic>
    </p:spTree>
    <p:extLst>
      <p:ext uri="{BB962C8B-B14F-4D97-AF65-F5344CB8AC3E}">
        <p14:creationId xmlns:p14="http://schemas.microsoft.com/office/powerpoint/2010/main" val="4129189936"/>
      </p:ext>
    </p:extLst>
  </p:cSld>
  <p:clrMapOvr>
    <a:masterClrMapping/>
  </p:clrMapOvr>
  <p:extLst mod="1">
    <p:ext uri="{DCECCB84-F9BA-43D5-87BE-67443E8EF086}">
      <p15:sldGuideLst xmlns:p15="http://schemas.microsoft.com/office/powerpoint/2012/main">
        <p15:guide id="1" orient="horz" pos="1296">
          <p15:clr>
            <a:srgbClr val="FBAE40"/>
          </p15:clr>
        </p15:guide>
        <p15:guide id="2" pos="720">
          <p15:clr>
            <a:srgbClr val="FBAE40"/>
          </p15:clr>
        </p15:guide>
        <p15:guide id="3" pos="50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2"/>
          </p:nvPr>
        </p:nvSpPr>
        <p:spPr>
          <a:ln/>
        </p:spPr>
        <p:txBody>
          <a:bodyPr/>
          <a:lstStyle>
            <a:lvl1pPr>
              <a:defRPr/>
            </a:lvl1pPr>
          </a:lstStyle>
          <a:p>
            <a:pPr>
              <a:defRPr/>
            </a:pPr>
            <a:fld id="{B6875FE0-6B71-4C14-833E-32405C6927B8}" type="slidenum">
              <a:rPr lang="en-US" altLang="x-none"/>
              <a:pPr>
                <a:defRPr/>
              </a:pPr>
              <a:t>‹#›</a:t>
            </a:fld>
            <a:endParaRPr lang="en-US" altLang="x-none"/>
          </a:p>
        </p:txBody>
      </p:sp>
    </p:spTree>
    <p:extLst>
      <p:ext uri="{BB962C8B-B14F-4D97-AF65-F5344CB8AC3E}">
        <p14:creationId xmlns:p14="http://schemas.microsoft.com/office/powerpoint/2010/main" val="3957174800"/>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Image and caption">
    <p:spTree>
      <p:nvGrpSpPr>
        <p:cNvPr id="1" name=""/>
        <p:cNvGrpSpPr/>
        <p:nvPr/>
      </p:nvGrpSpPr>
      <p:grpSpPr>
        <a:xfrm>
          <a:off x="0" y="0"/>
          <a:ext cx="0" cy="0"/>
          <a:chOff x="0" y="0"/>
          <a:chExt cx="0" cy="0"/>
        </a:xfrm>
      </p:grpSpPr>
      <p:sp>
        <p:nvSpPr>
          <p:cNvPr id="2" name="Date Placeholder 1"/>
          <p:cNvSpPr>
            <a:spLocks noGrp="1"/>
          </p:cNvSpPr>
          <p:nvPr>
            <p:ph type="dt" sz="half" idx="11"/>
          </p:nvPr>
        </p:nvSpPr>
        <p:spPr/>
        <p:txBody>
          <a:bodyPr/>
          <a:lstStyle/>
          <a:p>
            <a:fld id="{79751B3F-B4E5-4AA7-A6F6-8B0E6F438C48}" type="datetimeFigureOut">
              <a:rPr lang="en-US" smtClean="0"/>
              <a:pPr/>
              <a:t>11/9/2017</a:t>
            </a:fld>
            <a:endParaRPr lang="en-US" dirty="0"/>
          </a:p>
        </p:txBody>
      </p:sp>
      <p:sp>
        <p:nvSpPr>
          <p:cNvPr id="3" name="Slide Number Placeholder 2"/>
          <p:cNvSpPr>
            <a:spLocks noGrp="1"/>
          </p:cNvSpPr>
          <p:nvPr>
            <p:ph type="sldNum" sz="quarter" idx="12"/>
          </p:nvPr>
        </p:nvSpPr>
        <p:spPr/>
        <p:txBody>
          <a:bodyPr/>
          <a:lstStyle/>
          <a:p>
            <a:fld id="{50B26D62-EBDC-4CB4-84B4-338D23F7DACE}" type="slidenum">
              <a:rPr lang="en-US" smtClean="0"/>
              <a:t>‹#›</a:t>
            </a:fld>
            <a:endParaRPr lang="en-US" dirty="0"/>
          </a:p>
        </p:txBody>
      </p:sp>
      <p:sp>
        <p:nvSpPr>
          <p:cNvPr id="8" name="Picture Placeholder 8"/>
          <p:cNvSpPr>
            <a:spLocks noGrp="1"/>
          </p:cNvSpPr>
          <p:nvPr>
            <p:ph type="pic" sz="quarter" idx="13" hasCustomPrompt="1"/>
          </p:nvPr>
        </p:nvSpPr>
        <p:spPr>
          <a:xfrm>
            <a:off x="0" y="2057400"/>
            <a:ext cx="12192000" cy="4800600"/>
          </a:xfrm>
        </p:spPr>
        <p:txBody>
          <a:bodyPr anchor="ctr"/>
          <a:lstStyle>
            <a:lvl1pPr marL="0" indent="0" algn="ctr">
              <a:buNone/>
              <a:defRPr sz="2000" b="0" cap="all" spc="200" baseline="0">
                <a:latin typeface="+mj-lt"/>
              </a:defRPr>
            </a:lvl1pPr>
          </a:lstStyle>
          <a:p>
            <a:r>
              <a:rPr lang="en-US" dirty="0"/>
              <a:t>Image</a:t>
            </a:r>
          </a:p>
        </p:txBody>
      </p:sp>
      <p:sp>
        <p:nvSpPr>
          <p:cNvPr id="6" name="Title 1"/>
          <p:cNvSpPr>
            <a:spLocks noGrp="1"/>
          </p:cNvSpPr>
          <p:nvPr>
            <p:ph type="title" hasCustomPrompt="1"/>
          </p:nvPr>
        </p:nvSpPr>
        <p:spPr>
          <a:xfrm>
            <a:off x="609600" y="457200"/>
            <a:ext cx="10972800" cy="1600200"/>
          </a:xfrm>
        </p:spPr>
        <p:txBody>
          <a:bodyPr anchor="ctr" anchorCtr="0"/>
          <a:lstStyle>
            <a:lvl1pPr>
              <a:lnSpc>
                <a:spcPct val="100000"/>
              </a:lnSpc>
              <a:defRPr lang="en-US" sz="4000" b="1" baseline="0" dirty="0">
                <a:latin typeface="+mn-lt"/>
              </a:defRPr>
            </a:lvl1pPr>
          </a:lstStyle>
          <a:p>
            <a:r>
              <a:rPr lang="en-US" dirty="0"/>
              <a:t>Slide headline</a:t>
            </a:r>
          </a:p>
        </p:txBody>
      </p:sp>
    </p:spTree>
    <p:extLst>
      <p:ext uri="{BB962C8B-B14F-4D97-AF65-F5344CB8AC3E}">
        <p14:creationId xmlns:p14="http://schemas.microsoft.com/office/powerpoint/2010/main" val="2859235988"/>
      </p:ext>
    </p:extLst>
  </p:cSld>
  <p:clrMapOvr>
    <a:masterClrMapping/>
  </p:clrMapOvr>
  <p:extLst mod="1">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11/9/2017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529090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11/9/2017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39094248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14301729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p:txBody>
          <a:bodyPr/>
          <a:lstStyle/>
          <a:p>
            <a:fld id="{9A198C9B-0587-4A1E-9E03-E4C9FE222F08}" type="datetime1">
              <a:rPr lang="en-US" smtClean="0"/>
              <a:t>11/9/2017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107069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A8CA1A9B-139F-4606-AD0A-F3253110DAE5}" type="datetime1">
              <a:rPr lang="en-US" smtClean="0"/>
              <a:t>11/9/2017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4220106846"/>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75906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11/9/2017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465396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11/9/2017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236581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11/9/2017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998819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11/9/2017</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44619149"/>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11/9/2017</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35249683"/>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916154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411103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321837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11/9/2017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972474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4577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11/9/2017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957124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11/9/2017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72850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2"/>
          <p:cNvSpPr>
            <a:spLocks noGrp="1"/>
          </p:cNvSpPr>
          <p:nvPr>
            <p:ph type="dt" sz="half" idx="10"/>
          </p:nvPr>
        </p:nvSpPr>
        <p:spPr/>
        <p:txBody>
          <a:bodyPr/>
          <a:lstStyle/>
          <a:p>
            <a:fld id="{936DB2D6-5DF4-4264-A4A1-7D3EAF38D255}" type="datetime1">
              <a:rPr lang="en-US" smtClean="0"/>
              <a:t>11/9/2017</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69422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2"/>
          <p:cNvSpPr>
            <a:spLocks noGrp="1"/>
          </p:cNvSpPr>
          <p:nvPr>
            <p:ph type="dt" sz="half" idx="10"/>
          </p:nvPr>
        </p:nvSpPr>
        <p:spPr/>
        <p:txBody>
          <a:bodyPr/>
          <a:lstStyle/>
          <a:p>
            <a:fld id="{936DB2D6-5DF4-4264-A4A1-7D3EAF38D255}" type="datetime1">
              <a:rPr lang="en-US" smtClean="0"/>
              <a:t>11/9/2017</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873113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2"/>
          <p:cNvSpPr>
            <a:spLocks noGrp="1"/>
          </p:cNvSpPr>
          <p:nvPr>
            <p:ph type="dt" sz="half" idx="10"/>
          </p:nvPr>
        </p:nvSpPr>
        <p:spPr/>
        <p:txBody>
          <a:bodyPr/>
          <a:lstStyle/>
          <a:p>
            <a:fld id="{4B4EEDC6-36CA-4209-B482-2ED76AA0BF08}" type="datetime1">
              <a:rPr lang="en-US" smtClean="0"/>
              <a:t>11/9/2017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094497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11/9/2017</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14715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11/9/2017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79266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11/9/2017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653398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11/9/2017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136757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6" name="Date Placeholder 3"/>
          <p:cNvSpPr>
            <a:spLocks noGrp="1"/>
          </p:cNvSpPr>
          <p:nvPr>
            <p:ph type="dt" sz="half" idx="11"/>
          </p:nvPr>
        </p:nvSpPr>
        <p:spPr>
          <a:xfrm>
            <a:off x="838200" y="6356350"/>
            <a:ext cx="1358590" cy="365125"/>
          </a:xfrm>
        </p:spPr>
        <p:txBody>
          <a:bodyPr/>
          <a:lstStyle/>
          <a:p>
            <a:fld id="{4D564EB3-B268-4748-86E7-9F55DF9078D1}" type="datetime1">
              <a:rPr lang="en-US" smtClean="0"/>
              <a:t>11/9/2017</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2"/>
                </a:solidFill>
              </a:rPr>
              <a:t>|</a:t>
            </a:r>
            <a:r>
              <a:rPr lang="en-US"/>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1649823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11/9/2017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4D564EB3-B268-4748-86E7-9F55DF9078D1}" type="datetime1">
              <a:rPr lang="en-US" smtClean="0"/>
              <a:pPr/>
              <a:t>11/9/2017</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70067372"/>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8" name="Date Placeholder 3"/>
          <p:cNvSpPr>
            <a:spLocks noGrp="1"/>
          </p:cNvSpPr>
          <p:nvPr>
            <p:ph type="dt" sz="half" idx="11"/>
          </p:nvPr>
        </p:nvSpPr>
        <p:spPr>
          <a:xfrm>
            <a:off x="838200" y="6356350"/>
            <a:ext cx="1358590" cy="365125"/>
          </a:xfrm>
        </p:spPr>
        <p:txBody>
          <a:bodyPr/>
          <a:lstStyle/>
          <a:p>
            <a:fld id="{5CAE31FF-A086-40D5-909F-A9E138181237}"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0594731"/>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a:xfrm>
            <a:off x="838200" y="6356350"/>
            <a:ext cx="1358590" cy="365125"/>
          </a:xfrm>
        </p:spPr>
        <p:txBody>
          <a:bodyPr/>
          <a:lstStyle/>
          <a:p>
            <a:fld id="{06B78D62-7A3F-4136-9CF2-CB03510DA06A}"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330226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916577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107757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4"/>
          </p:nvPr>
        </p:nvSpPr>
        <p:spPr>
          <a:xfrm>
            <a:off x="838200" y="6356350"/>
            <a:ext cx="1358590" cy="365125"/>
          </a:xfrm>
        </p:spPr>
        <p:txBody>
          <a:bodyPr/>
          <a:lstStyle/>
          <a:p>
            <a:fld id="{822F9B27-DC73-4098-8FAC-5370DAFF133B}"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33464263"/>
      </p:ext>
    </p:extLst>
  </p:cSld>
  <p:clrMapOvr>
    <a:masterClrMapping/>
  </p:clrMapOvr>
  <p:hf sldNum="0" hdr="0" ftr="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12095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0366E0EA-2D80-452F-9963-33FA7A36BC09}" type="datetime1">
              <a:rPr lang="en-US" smtClean="0"/>
              <a:t>11/9/2017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69692835"/>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315112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3432179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11/9/2017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47454877"/>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860880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11/9/2017</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602507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93950808"/>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7113788"/>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04012012"/>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137574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466A75E6-E45B-4C5D-981E-7C8ED0C72F5D}"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333215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84085562"/>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11/9/2017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7761221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47" Type="http://schemas.openxmlformats.org/officeDocument/2006/relationships/slideLayout" Target="../slideLayouts/slideLayout100.xml"/><Relationship Id="rId50" Type="http://schemas.openxmlformats.org/officeDocument/2006/relationships/theme" Target="../theme/theme2.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slideLayout" Target="../slideLayouts/slideLayout102.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slideLayout" Target="../slideLayouts/slideLayout101.xml"/><Relationship Id="rId8"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11/9/2017</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 id="2147483820" r:id="rId50"/>
    <p:sldLayoutId id="2147483821" r:id="rId51"/>
    <p:sldLayoutId id="2147483823" r:id="rId52"/>
    <p:sldLayoutId id="2147483874" r:id="rId5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11/9/2017</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4808338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52" r:id="rId28"/>
    <p:sldLayoutId id="2147483853" r:id="rId29"/>
    <p:sldLayoutId id="2147483854" r:id="rId30"/>
    <p:sldLayoutId id="2147483855" r:id="rId31"/>
    <p:sldLayoutId id="2147483856" r:id="rId32"/>
    <p:sldLayoutId id="2147483857" r:id="rId33"/>
    <p:sldLayoutId id="2147483858" r:id="rId34"/>
    <p:sldLayoutId id="2147483859" r:id="rId35"/>
    <p:sldLayoutId id="2147483860" r:id="rId36"/>
    <p:sldLayoutId id="2147483861" r:id="rId37"/>
    <p:sldLayoutId id="2147483862" r:id="rId38"/>
    <p:sldLayoutId id="2147483863" r:id="rId39"/>
    <p:sldLayoutId id="2147483864" r:id="rId40"/>
    <p:sldLayoutId id="2147483865" r:id="rId41"/>
    <p:sldLayoutId id="2147483866" r:id="rId42"/>
    <p:sldLayoutId id="2147483867" r:id="rId43"/>
    <p:sldLayoutId id="2147483868" r:id="rId44"/>
    <p:sldLayoutId id="2147483869" r:id="rId45"/>
    <p:sldLayoutId id="2147483870" r:id="rId46"/>
    <p:sldLayoutId id="2147483871" r:id="rId47"/>
    <p:sldLayoutId id="2147483872" r:id="rId48"/>
    <p:sldLayoutId id="2147483873" r:id="rId4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52.xml"/><Relationship Id="rId4" Type="http://schemas.openxmlformats.org/officeDocument/2006/relationships/comments" Target="../comments/commen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comments" Target="../comments/comment3.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comments" Target="../comments/commen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40.xml"/><Relationship Id="rId5" Type="http://schemas.openxmlformats.org/officeDocument/2006/relationships/image" Target="../media/image34.jpe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5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2.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3005195"/>
            <a:ext cx="12192000" cy="2322179"/>
          </a:xfrm>
        </p:spPr>
        <p:txBody>
          <a:bodyPr>
            <a:normAutofit/>
          </a:bodyPr>
          <a:lstStyle/>
          <a:p>
            <a:r>
              <a:rPr lang="en-US" dirty="0"/>
              <a:t>Crisis Standards of Care Workshop </a:t>
            </a:r>
            <a:br>
              <a:rPr lang="en-US" dirty="0"/>
            </a:br>
            <a:r>
              <a:rPr lang="en-US" dirty="0"/>
              <a:t>Overview</a:t>
            </a:r>
            <a:br>
              <a:rPr lang="en-US" dirty="0"/>
            </a:br>
            <a:r>
              <a:rPr lang="en-US" dirty="0"/>
              <a:t>Central Minnesota</a:t>
            </a:r>
            <a:br>
              <a:rPr lang="en-US" dirty="0"/>
            </a:br>
            <a:r>
              <a:rPr lang="en-US" dirty="0"/>
              <a:t>November 17th, 2017</a:t>
            </a:r>
          </a:p>
        </p:txBody>
      </p:sp>
      <p:pic>
        <p:nvPicPr>
          <p:cNvPr id="5" name="MN.IT Services Logo" descr="Minnesota Department of Heal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spTree>
    <p:extLst>
      <p:ext uri="{BB962C8B-B14F-4D97-AF65-F5344CB8AC3E}">
        <p14:creationId xmlns:p14="http://schemas.microsoft.com/office/powerpoint/2010/main" val="285427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mn-lt"/>
              </a:rPr>
              <a:t>What is crisis care?</a:t>
            </a:r>
          </a:p>
        </p:txBody>
      </p:sp>
      <p:sp>
        <p:nvSpPr>
          <p:cNvPr id="5" name="Content Placeholder 4"/>
          <p:cNvSpPr>
            <a:spLocks noGrp="1"/>
          </p:cNvSpPr>
          <p:nvPr>
            <p:ph sz="quarter" idx="10"/>
          </p:nvPr>
        </p:nvSpPr>
        <p:spPr/>
        <p:txBody>
          <a:bodyPr/>
          <a:lstStyle/>
          <a:p>
            <a:r>
              <a:rPr lang="en-US" sz="3600" dirty="0"/>
              <a:t>Crisis standards of care – systems response including formal government recognition of situation – prolonged event</a:t>
            </a:r>
          </a:p>
          <a:p>
            <a:r>
              <a:rPr lang="en-US" sz="3600" dirty="0"/>
              <a:t>Crisis care – situational – inadequate resources – must provide ‘best care possible’ given the situation despite some risks to the patient(s) – much more common</a:t>
            </a:r>
          </a:p>
          <a:p>
            <a:endParaRPr lang="en-US" dirty="0"/>
          </a:p>
        </p:txBody>
      </p:sp>
    </p:spTree>
    <p:extLst>
      <p:ext uri="{BB962C8B-B14F-4D97-AF65-F5344CB8AC3E}">
        <p14:creationId xmlns:p14="http://schemas.microsoft.com/office/powerpoint/2010/main" val="3737934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Key Points</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610173147"/>
              </p:ext>
            </p:extLst>
          </p:nvPr>
        </p:nvGraphicFramePr>
        <p:xfrm>
          <a:off x="838200" y="1366345"/>
          <a:ext cx="10515600" cy="4788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9050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MDH CSC FRAMEWORK</a:t>
            </a:r>
          </a:p>
        </p:txBody>
      </p:sp>
      <p:sp>
        <p:nvSpPr>
          <p:cNvPr id="2" name="Content Placeholder 1"/>
          <p:cNvSpPr>
            <a:spLocks noGrp="1"/>
          </p:cNvSpPr>
          <p:nvPr>
            <p:ph sz="quarter" idx="10"/>
          </p:nvPr>
        </p:nvSpPr>
        <p:spPr>
          <a:xfrm>
            <a:off x="394447" y="645459"/>
            <a:ext cx="7189693" cy="5509279"/>
          </a:xfrm>
        </p:spPr>
        <p:txBody>
          <a:bodyPr>
            <a:normAutofit fontScale="92500" lnSpcReduction="10000"/>
          </a:bodyPr>
          <a:lstStyle/>
          <a:p>
            <a:r>
              <a:rPr lang="en-US" sz="3500" dirty="0"/>
              <a:t>CSC Framework</a:t>
            </a:r>
          </a:p>
          <a:p>
            <a:r>
              <a:rPr lang="en-US" sz="3500" dirty="0"/>
              <a:t>Roles and Responsibilities</a:t>
            </a:r>
          </a:p>
          <a:p>
            <a:r>
              <a:rPr lang="en-US" sz="3500" dirty="0"/>
              <a:t>Summary of contributing entities </a:t>
            </a:r>
          </a:p>
          <a:p>
            <a:r>
              <a:rPr lang="en-US" sz="3500" dirty="0"/>
              <a:t>Ethics</a:t>
            </a:r>
          </a:p>
          <a:p>
            <a:r>
              <a:rPr lang="en-US" sz="3500" dirty="0"/>
              <a:t>EMS</a:t>
            </a:r>
          </a:p>
          <a:p>
            <a:r>
              <a:rPr lang="en-US" sz="3500" dirty="0"/>
              <a:t>Hospitals</a:t>
            </a:r>
          </a:p>
          <a:p>
            <a:r>
              <a:rPr lang="en-US" sz="3500" dirty="0"/>
              <a:t>Public Engagement</a:t>
            </a:r>
          </a:p>
          <a:p>
            <a:r>
              <a:rPr lang="en-US" sz="3500" dirty="0"/>
              <a:t>Decision support tool - MDH SAT </a:t>
            </a:r>
            <a:r>
              <a:rPr lang="en-US" sz="3500" dirty="0" err="1"/>
              <a:t>cardset</a:t>
            </a:r>
            <a:endParaRPr lang="en-US" sz="3500" dirty="0"/>
          </a:p>
          <a:p>
            <a:endParaRPr lang="en-US" dirty="0"/>
          </a:p>
        </p:txBody>
      </p:sp>
      <p:pic>
        <p:nvPicPr>
          <p:cNvPr id="6" name="Picture Placeholder 5"/>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295" b="-1734"/>
          <a:stretch/>
        </p:blipFill>
        <p:spPr>
          <a:xfrm>
            <a:off x="7791992" y="1066800"/>
            <a:ext cx="4005560" cy="5718831"/>
          </a:xfrm>
        </p:spPr>
      </p:pic>
    </p:spTree>
    <p:extLst>
      <p:ext uri="{BB962C8B-B14F-4D97-AF65-F5344CB8AC3E}">
        <p14:creationId xmlns:p14="http://schemas.microsoft.com/office/powerpoint/2010/main" val="2722264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latin typeface="+mn-lt"/>
              </a:rPr>
              <a:t>Crisis Care Planning</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3803083508"/>
              </p:ext>
            </p:extLst>
          </p:nvPr>
        </p:nvGraphicFramePr>
        <p:xfrm>
          <a:off x="838200" y="1366345"/>
          <a:ext cx="10515600" cy="4788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8042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type="pic" sz="quarter" idx="13"/>
            <p:extLst>
              <p:ext uri="{D42A27DB-BD31-4B8C-83A1-F6EECF244321}">
                <p14:modId xmlns:p14="http://schemas.microsoft.com/office/powerpoint/2010/main" val="3526975176"/>
              </p:ext>
            </p:extLst>
          </p:nvPr>
        </p:nvGraphicFramePr>
        <p:xfrm>
          <a:off x="1" y="0"/>
          <a:ext cx="6146624"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a:latin typeface="+mn-lt"/>
              </a:rPr>
              <a:t>Ethics Core Elements</a:t>
            </a:r>
          </a:p>
        </p:txBody>
      </p:sp>
    </p:spTree>
    <p:extLst>
      <p:ext uri="{BB962C8B-B14F-4D97-AF65-F5344CB8AC3E}">
        <p14:creationId xmlns:p14="http://schemas.microsoft.com/office/powerpoint/2010/main" val="37694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n-lt"/>
              </a:rPr>
              <a:t>CSC Ethics Workgroup</a:t>
            </a:r>
          </a:p>
        </p:txBody>
      </p:sp>
      <p:sp>
        <p:nvSpPr>
          <p:cNvPr id="4" name="Content Placeholder 3"/>
          <p:cNvSpPr>
            <a:spLocks noGrp="1"/>
          </p:cNvSpPr>
          <p:nvPr>
            <p:ph sz="quarter" idx="10"/>
          </p:nvPr>
        </p:nvSpPr>
        <p:spPr>
          <a:xfrm>
            <a:off x="924555" y="1337546"/>
            <a:ext cx="6234953" cy="4788393"/>
          </a:xfrm>
        </p:spPr>
        <p:txBody>
          <a:bodyPr>
            <a:normAutofit/>
          </a:bodyPr>
          <a:lstStyle/>
          <a:p>
            <a:pPr marL="514350" indent="-514350">
              <a:buFont typeface="+mj-lt"/>
              <a:buAutoNum type="arabicPeriod"/>
            </a:pPr>
            <a:r>
              <a:rPr lang="en-US" sz="3200" b="0" dirty="0"/>
              <a:t>To discuss and affirm overarching ethical framework to serve as statewide guidance for CSC.</a:t>
            </a:r>
          </a:p>
          <a:p>
            <a:pPr marL="514350" indent="-514350">
              <a:buFont typeface="+mj-lt"/>
              <a:buAutoNum type="arabicPeriod"/>
            </a:pPr>
            <a:endParaRPr lang="en-US" sz="3200" b="0" dirty="0"/>
          </a:p>
          <a:p>
            <a:pPr marL="514350" indent="-514350">
              <a:buFont typeface="+mj-lt"/>
              <a:buAutoNum type="arabicPeriod"/>
            </a:pPr>
            <a:r>
              <a:rPr lang="en-US" sz="3200" b="0" dirty="0"/>
              <a:t>To draft and finalize ethical guidance to be added as supporting documentation for the overarching CSC Plan</a:t>
            </a:r>
          </a:p>
          <a:p>
            <a:pPr lvl="1"/>
            <a:endParaRPr lang="en-US" dirty="0"/>
          </a:p>
        </p:txBody>
      </p:sp>
      <p:graphicFrame>
        <p:nvGraphicFramePr>
          <p:cNvPr id="6" name="Content Placeholder 5"/>
          <p:cNvGraphicFramePr>
            <a:graphicFrameLocks noGrp="1"/>
          </p:cNvGraphicFramePr>
          <p:nvPr>
            <p:ph type="pic" sz="quarter" idx="13"/>
            <p:extLst>
              <p:ext uri="{D42A27DB-BD31-4B8C-83A1-F6EECF244321}">
                <p14:modId xmlns:p14="http://schemas.microsoft.com/office/powerpoint/2010/main" val="2834521848"/>
              </p:ext>
            </p:extLst>
          </p:nvPr>
        </p:nvGraphicFramePr>
        <p:xfrm>
          <a:off x="6672649" y="1337545"/>
          <a:ext cx="5200836" cy="4680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8680486" y="2151767"/>
            <a:ext cx="2568857" cy="1122774"/>
            <a:chOff x="1331921" y="640159"/>
            <a:chExt cx="2477032" cy="811095"/>
          </a:xfrm>
        </p:grpSpPr>
        <p:sp>
          <p:nvSpPr>
            <p:cNvPr id="8" name="Rectangle 7"/>
            <p:cNvSpPr/>
            <p:nvPr/>
          </p:nvSpPr>
          <p:spPr>
            <a:xfrm>
              <a:off x="1331921" y="910524"/>
              <a:ext cx="1010423" cy="540730"/>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2628747" y="640159"/>
              <a:ext cx="1180206" cy="540730"/>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444500">
                <a:lnSpc>
                  <a:spcPct val="90000"/>
                </a:lnSpc>
                <a:spcBef>
                  <a:spcPct val="0"/>
                </a:spcBef>
                <a:spcAft>
                  <a:spcPct val="35000"/>
                </a:spcAft>
              </a:pPr>
              <a:r>
                <a:rPr lang="en-US" sz="1400" dirty="0">
                  <a:solidFill>
                    <a:schemeClr val="bg1"/>
                  </a:solidFill>
                </a:rPr>
                <a:t>MN Disability Center</a:t>
              </a:r>
            </a:p>
          </p:txBody>
        </p:sp>
      </p:grpSp>
      <p:grpSp>
        <p:nvGrpSpPr>
          <p:cNvPr id="10" name="Group 9"/>
          <p:cNvGrpSpPr/>
          <p:nvPr/>
        </p:nvGrpSpPr>
        <p:grpSpPr>
          <a:xfrm>
            <a:off x="9379931" y="4887703"/>
            <a:ext cx="1402203" cy="664390"/>
            <a:chOff x="1331921" y="910524"/>
            <a:chExt cx="1055874" cy="664390"/>
          </a:xfrm>
        </p:grpSpPr>
        <p:sp>
          <p:nvSpPr>
            <p:cNvPr id="11" name="Rectangle 10"/>
            <p:cNvSpPr/>
            <p:nvPr/>
          </p:nvSpPr>
          <p:spPr>
            <a:xfrm>
              <a:off x="1331921" y="910524"/>
              <a:ext cx="1010423" cy="540730"/>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angle 11"/>
            <p:cNvSpPr/>
            <p:nvPr/>
          </p:nvSpPr>
          <p:spPr>
            <a:xfrm>
              <a:off x="1377372" y="1034184"/>
              <a:ext cx="1010423" cy="540730"/>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444500">
                <a:lnSpc>
                  <a:spcPct val="90000"/>
                </a:lnSpc>
                <a:spcBef>
                  <a:spcPct val="0"/>
                </a:spcBef>
                <a:spcAft>
                  <a:spcPct val="35000"/>
                </a:spcAft>
              </a:pPr>
              <a:r>
                <a:rPr lang="en-US" sz="1400" dirty="0">
                  <a:solidFill>
                    <a:schemeClr val="bg1"/>
                  </a:solidFill>
                </a:rPr>
                <a:t>Retired Ethics SME</a:t>
              </a:r>
            </a:p>
          </p:txBody>
        </p:sp>
      </p:grpSp>
      <p:grpSp>
        <p:nvGrpSpPr>
          <p:cNvPr id="13" name="Group 12"/>
          <p:cNvGrpSpPr/>
          <p:nvPr/>
        </p:nvGrpSpPr>
        <p:grpSpPr>
          <a:xfrm>
            <a:off x="7920681" y="5015272"/>
            <a:ext cx="973320" cy="633157"/>
            <a:chOff x="1331921" y="910524"/>
            <a:chExt cx="1635116" cy="642445"/>
          </a:xfrm>
        </p:grpSpPr>
        <p:sp>
          <p:nvSpPr>
            <p:cNvPr id="14" name="Rectangle 13"/>
            <p:cNvSpPr/>
            <p:nvPr/>
          </p:nvSpPr>
          <p:spPr>
            <a:xfrm>
              <a:off x="1331921" y="910524"/>
              <a:ext cx="1010423" cy="540730"/>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Rectangle 14"/>
            <p:cNvSpPr/>
            <p:nvPr/>
          </p:nvSpPr>
          <p:spPr>
            <a:xfrm>
              <a:off x="1956614" y="1012239"/>
              <a:ext cx="1010423" cy="540730"/>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444500">
                <a:lnSpc>
                  <a:spcPct val="90000"/>
                </a:lnSpc>
                <a:spcBef>
                  <a:spcPct val="0"/>
                </a:spcBef>
                <a:spcAft>
                  <a:spcPct val="35000"/>
                </a:spcAft>
              </a:pPr>
              <a:r>
                <a:rPr lang="en-US" sz="1400" dirty="0">
                  <a:solidFill>
                    <a:schemeClr val="bg1"/>
                  </a:solidFill>
                </a:rPr>
                <a:t>MDH</a:t>
              </a:r>
            </a:p>
          </p:txBody>
        </p:sp>
      </p:grpSp>
    </p:spTree>
    <p:extLst>
      <p:ext uri="{BB962C8B-B14F-4D97-AF65-F5344CB8AC3E}">
        <p14:creationId xmlns:p14="http://schemas.microsoft.com/office/powerpoint/2010/main" val="173730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anim calcmode="lin" valueType="num">
                                      <p:cBhvr>
                                        <p:cTn id="8" dur="1500" fill="hold"/>
                                        <p:tgtEl>
                                          <p:spTgt spid="6"/>
                                        </p:tgtEl>
                                        <p:attrNameLst>
                                          <p:attrName>ppt_x</p:attrName>
                                        </p:attrNameLst>
                                      </p:cBhvr>
                                      <p:tavLst>
                                        <p:tav tm="0">
                                          <p:val>
                                            <p:strVal val="#ppt_x"/>
                                          </p:val>
                                        </p:tav>
                                        <p:tav tm="100000">
                                          <p:val>
                                            <p:strVal val="#ppt_x"/>
                                          </p:val>
                                        </p:tav>
                                      </p:tavLst>
                                    </p:anim>
                                    <p:anim calcmode="lin" valueType="num">
                                      <p:cBhvr>
                                        <p:cTn id="9" dur="1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anim calcmode="lin" valueType="num">
                                      <p:cBhvr>
                                        <p:cTn id="13" dur="1500" fill="hold"/>
                                        <p:tgtEl>
                                          <p:spTgt spid="7"/>
                                        </p:tgtEl>
                                        <p:attrNameLst>
                                          <p:attrName>ppt_x</p:attrName>
                                        </p:attrNameLst>
                                      </p:cBhvr>
                                      <p:tavLst>
                                        <p:tav tm="0">
                                          <p:val>
                                            <p:strVal val="#ppt_x"/>
                                          </p:val>
                                        </p:tav>
                                        <p:tav tm="100000">
                                          <p:val>
                                            <p:strVal val="#ppt_x"/>
                                          </p:val>
                                        </p:tav>
                                      </p:tavLst>
                                    </p:anim>
                                    <p:anim calcmode="lin" valueType="num">
                                      <p:cBhvr>
                                        <p:cTn id="14" dur="1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500"/>
                                        <p:tgtEl>
                                          <p:spTgt spid="10"/>
                                        </p:tgtEl>
                                      </p:cBhvr>
                                    </p:animEffect>
                                    <p:anim calcmode="lin" valueType="num">
                                      <p:cBhvr>
                                        <p:cTn id="18" dur="1500" fill="hold"/>
                                        <p:tgtEl>
                                          <p:spTgt spid="10"/>
                                        </p:tgtEl>
                                        <p:attrNameLst>
                                          <p:attrName>ppt_x</p:attrName>
                                        </p:attrNameLst>
                                      </p:cBhvr>
                                      <p:tavLst>
                                        <p:tav tm="0">
                                          <p:val>
                                            <p:strVal val="#ppt_x"/>
                                          </p:val>
                                        </p:tav>
                                        <p:tav tm="100000">
                                          <p:val>
                                            <p:strVal val="#ppt_x"/>
                                          </p:val>
                                        </p:tav>
                                      </p:tavLst>
                                    </p:anim>
                                    <p:anim calcmode="lin" valueType="num">
                                      <p:cBhvr>
                                        <p:cTn id="19" dur="1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500"/>
                                        <p:tgtEl>
                                          <p:spTgt spid="13"/>
                                        </p:tgtEl>
                                      </p:cBhvr>
                                    </p:animEffect>
                                    <p:anim calcmode="lin" valueType="num">
                                      <p:cBhvr>
                                        <p:cTn id="23" dur="1500" fill="hold"/>
                                        <p:tgtEl>
                                          <p:spTgt spid="13"/>
                                        </p:tgtEl>
                                        <p:attrNameLst>
                                          <p:attrName>ppt_x</p:attrName>
                                        </p:attrNameLst>
                                      </p:cBhvr>
                                      <p:tavLst>
                                        <p:tav tm="0">
                                          <p:val>
                                            <p:strVal val="#ppt_x"/>
                                          </p:val>
                                        </p:tav>
                                        <p:tav tm="100000">
                                          <p:val>
                                            <p:strVal val="#ppt_x"/>
                                          </p:val>
                                        </p:tav>
                                      </p:tavLst>
                                    </p:anim>
                                    <p:anim calcmode="lin" valueType="num">
                                      <p:cBhvr>
                                        <p:cTn id="24" dur="1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latin typeface="+mn-lt"/>
              </a:rPr>
              <a:t>Overview of Framework:</a:t>
            </a:r>
            <a:br>
              <a:rPr lang="en-US" dirty="0">
                <a:latin typeface="+mn-lt"/>
              </a:rPr>
            </a:br>
            <a:r>
              <a:rPr lang="en-US" dirty="0">
                <a:latin typeface="+mn-lt"/>
              </a:rPr>
              <a:t>Fundamental Commitments</a:t>
            </a:r>
          </a:p>
        </p:txBody>
      </p:sp>
      <p:sp>
        <p:nvSpPr>
          <p:cNvPr id="2" name="Content Placeholder 1"/>
          <p:cNvSpPr>
            <a:spLocks noGrp="1"/>
          </p:cNvSpPr>
          <p:nvPr>
            <p:ph sz="quarter" idx="10"/>
          </p:nvPr>
        </p:nvSpPr>
        <p:spPr/>
        <p:txBody>
          <a:bodyPr>
            <a:normAutofit/>
          </a:bodyPr>
          <a:lstStyle/>
          <a:p>
            <a:r>
              <a:rPr lang="en-US" sz="3600" dirty="0"/>
              <a:t>Pursue Minnesotans’ common good in ways that:</a:t>
            </a:r>
          </a:p>
          <a:p>
            <a:pPr lvl="1" fontAlgn="base" hangingPunct="0"/>
            <a:r>
              <a:rPr lang="en-US" sz="3200" dirty="0"/>
              <a:t>Are accountable, transparent and worthy of trust; </a:t>
            </a:r>
          </a:p>
          <a:p>
            <a:pPr lvl="1" fontAlgn="base" hangingPunct="0"/>
            <a:r>
              <a:rPr lang="en-US" sz="3200" dirty="0"/>
              <a:t>Promote solidarity and mutual responsibility;</a:t>
            </a:r>
          </a:p>
          <a:p>
            <a:pPr lvl="1"/>
            <a:r>
              <a:rPr lang="en-US" sz="3200" dirty="0"/>
              <a:t>Respond to needs respectfully, fairly, effectively and efficiently</a:t>
            </a:r>
          </a:p>
          <a:p>
            <a:endParaRPr lang="en-US" dirty="0"/>
          </a:p>
        </p:txBody>
      </p:sp>
    </p:spTree>
    <p:extLst>
      <p:ext uri="{BB962C8B-B14F-4D97-AF65-F5344CB8AC3E}">
        <p14:creationId xmlns:p14="http://schemas.microsoft.com/office/powerpoint/2010/main" val="128935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childTnLst>
                                </p:cTn>
                              </p:par>
                              <p:par>
                                <p:cTn id="11" presetID="10" presetClass="entr" presetSubtype="0" fill="hold" nodeType="withEffect">
                                  <p:stCondLst>
                                    <p:cond delay="75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childTnLst>
                                </p:cTn>
                              </p:par>
                              <p:par>
                                <p:cTn id="14" presetID="10" presetClass="entr" presetSubtype="0" fill="hold" nodeType="withEffect">
                                  <p:stCondLst>
                                    <p:cond delay="75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harpenSoften amount="-92000"/>
                    </a14:imgEffect>
                    <a14:imgEffect>
                      <a14:colorTemperature colorTemp="6852"/>
                    </a14:imgEffect>
                    <a14:imgEffect>
                      <a14:saturation sat="117000"/>
                    </a14:imgEffect>
                    <a14:imgEffect>
                      <a14:brightnessContrast bright="66000" contrast="-76000"/>
                    </a14:imgEffect>
                  </a14:imgLayer>
                </a14:imgProps>
              </a:ext>
            </a:extLst>
          </a:blip>
          <a:srcRect t="22929" b="22929"/>
          <a:stretch>
            <a:fillRect/>
          </a:stretch>
        </p:blipFill>
        <p:spPr>
          <a:prstGeom prst="rect">
            <a:avLst/>
          </a:prstGeom>
          <a:gradFill>
            <a:gsLst>
              <a:gs pos="69000">
                <a:schemeClr val="bg1">
                  <a:lumMod val="74000"/>
                  <a:lumOff val="26000"/>
                </a:schemeClr>
              </a:gs>
              <a:gs pos="67000">
                <a:schemeClr val="tx1"/>
              </a:gs>
              <a:gs pos="84000">
                <a:schemeClr val="tx1">
                  <a:lumMod val="90000"/>
                </a:schemeClr>
              </a:gs>
            </a:gsLst>
            <a:path path="circle">
              <a:fillToRect l="50000" t="50000" r="50000" b="50000"/>
            </a:path>
          </a:gradFill>
        </p:spPr>
      </p:pic>
      <p:sp>
        <p:nvSpPr>
          <p:cNvPr id="3" name="Title 2"/>
          <p:cNvSpPr>
            <a:spLocks noGrp="1"/>
          </p:cNvSpPr>
          <p:nvPr>
            <p:ph type="title"/>
          </p:nvPr>
        </p:nvSpPr>
        <p:spPr/>
        <p:txBody>
          <a:bodyPr/>
          <a:lstStyle/>
          <a:p>
            <a:r>
              <a:rPr lang="en-US" dirty="0">
                <a:latin typeface="+mn-lt"/>
              </a:rPr>
              <a:t>Legal Standard of Care</a:t>
            </a:r>
          </a:p>
        </p:txBody>
      </p:sp>
      <p:sp>
        <p:nvSpPr>
          <p:cNvPr id="4" name="Content Placeholder 3"/>
          <p:cNvSpPr>
            <a:spLocks noGrp="1"/>
          </p:cNvSpPr>
          <p:nvPr>
            <p:ph sz="quarter" idx="4294967295"/>
          </p:nvPr>
        </p:nvSpPr>
        <p:spPr>
          <a:xfrm>
            <a:off x="341376" y="1267967"/>
            <a:ext cx="3820721" cy="4628335"/>
          </a:xfrm>
          <a:solidFill>
            <a:schemeClr val="bg2">
              <a:alpha val="70000"/>
            </a:schemeClr>
          </a:solidFill>
        </p:spPr>
        <p:txBody>
          <a:bodyPr>
            <a:normAutofit fontScale="92500"/>
          </a:bodyPr>
          <a:lstStyle/>
          <a:p>
            <a:pPr marL="0" indent="0" algn="ctr">
              <a:buNone/>
            </a:pPr>
            <a:r>
              <a:rPr lang="en-US" sz="3600" dirty="0"/>
              <a:t>The care and professional skill usually exercised by the ordinary member of her or his profession in good standing in same or similar circumstance.</a:t>
            </a:r>
          </a:p>
          <a:p>
            <a:pPr algn="ctr"/>
            <a:endParaRPr lang="en-US" dirty="0"/>
          </a:p>
        </p:txBody>
      </p:sp>
    </p:spTree>
    <p:extLst>
      <p:ext uri="{BB962C8B-B14F-4D97-AF65-F5344CB8AC3E}">
        <p14:creationId xmlns:p14="http://schemas.microsoft.com/office/powerpoint/2010/main" val="1460729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Minnesota Emergency Laws </a:t>
            </a:r>
          </a:p>
        </p:txBody>
      </p:sp>
      <p:sp>
        <p:nvSpPr>
          <p:cNvPr id="5" name="Content Placeholder 4"/>
          <p:cNvSpPr>
            <a:spLocks noGrp="1"/>
          </p:cNvSpPr>
          <p:nvPr>
            <p:ph sz="quarter" idx="10"/>
          </p:nvPr>
        </p:nvSpPr>
        <p:spPr>
          <a:xfrm>
            <a:off x="838200" y="1366345"/>
            <a:ext cx="4536989" cy="4788393"/>
          </a:xfrm>
        </p:spPr>
        <p:txBody>
          <a:bodyPr/>
          <a:lstStyle/>
          <a:p>
            <a:r>
              <a:rPr lang="en-US" sz="3200" dirty="0"/>
              <a:t>The Minnesota Emergency Management  Act of  1996 (MEMA)</a:t>
            </a:r>
          </a:p>
          <a:p>
            <a:r>
              <a:rPr lang="en-US" sz="3200" dirty="0"/>
              <a:t>Minnesota Statutes Chapter 12</a:t>
            </a:r>
          </a:p>
          <a:p>
            <a:endParaRPr lang="en-US"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19000"/>
                    </a14:imgEffect>
                  </a14:imgLayer>
                </a14:imgProps>
              </a:ext>
            </a:extLst>
          </a:blip>
          <a:stretch>
            <a:fillRect/>
          </a:stretch>
        </p:blipFill>
        <p:spPr>
          <a:xfrm>
            <a:off x="5848865" y="1366345"/>
            <a:ext cx="4894785" cy="3936223"/>
          </a:xfrm>
          <a:prstGeom prst="rect">
            <a:avLst/>
          </a:prstGeom>
        </p:spPr>
      </p:pic>
    </p:spTree>
    <p:extLst>
      <p:ext uri="{BB962C8B-B14F-4D97-AF65-F5344CB8AC3E}">
        <p14:creationId xmlns:p14="http://schemas.microsoft.com/office/powerpoint/2010/main" val="1959457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mn-lt"/>
              </a:rPr>
              <a:t>MEMA – Emergency Declarations,</a:t>
            </a:r>
            <a:br>
              <a:rPr lang="en-US" dirty="0">
                <a:latin typeface="+mn-lt"/>
              </a:rPr>
            </a:br>
            <a:r>
              <a:rPr lang="en-US" dirty="0">
                <a:latin typeface="+mn-lt"/>
              </a:rPr>
              <a:t>Two types</a:t>
            </a:r>
          </a:p>
        </p:txBody>
      </p:sp>
      <p:sp>
        <p:nvSpPr>
          <p:cNvPr id="5" name="Content Placeholder 4"/>
          <p:cNvSpPr>
            <a:spLocks noGrp="1"/>
          </p:cNvSpPr>
          <p:nvPr>
            <p:ph sz="half" idx="1"/>
          </p:nvPr>
        </p:nvSpPr>
        <p:spPr/>
        <p:txBody>
          <a:bodyPr>
            <a:normAutofit/>
          </a:bodyPr>
          <a:lstStyle/>
          <a:p>
            <a:pPr marL="0" indent="0">
              <a:buNone/>
            </a:pPr>
            <a:r>
              <a:rPr lang="en-US" sz="3200" dirty="0"/>
              <a:t>National Security Emergency: </a:t>
            </a:r>
          </a:p>
          <a:p>
            <a:pPr lvl="1"/>
            <a:r>
              <a:rPr lang="en-US" dirty="0"/>
              <a:t>Information indicates the imminence of a national security emergency within the U.S. or Minnesota of a major disaster from enemy sabotage or other hostile action. </a:t>
            </a:r>
          </a:p>
          <a:p>
            <a:endParaRPr lang="en-US" dirty="0"/>
          </a:p>
        </p:txBody>
      </p:sp>
      <p:sp>
        <p:nvSpPr>
          <p:cNvPr id="6" name="Content Placeholder 5"/>
          <p:cNvSpPr>
            <a:spLocks noGrp="1"/>
          </p:cNvSpPr>
          <p:nvPr>
            <p:ph sz="half" idx="2"/>
          </p:nvPr>
        </p:nvSpPr>
        <p:spPr/>
        <p:txBody>
          <a:bodyPr>
            <a:normAutofit fontScale="85000" lnSpcReduction="10000"/>
          </a:bodyPr>
          <a:lstStyle/>
          <a:p>
            <a:pPr marL="0" indent="0">
              <a:buNone/>
            </a:pPr>
            <a:r>
              <a:rPr lang="en-US" sz="3500" dirty="0"/>
              <a:t>Peacetime Emergency:</a:t>
            </a:r>
          </a:p>
          <a:p>
            <a:r>
              <a:rPr lang="en-US" dirty="0"/>
              <a:t>Act of </a:t>
            </a:r>
            <a:r>
              <a:rPr lang="en-US" dirty="0" smtClean="0"/>
              <a:t>nature,</a:t>
            </a:r>
          </a:p>
          <a:p>
            <a:r>
              <a:rPr lang="en-US" dirty="0" smtClean="0"/>
              <a:t>Technological </a:t>
            </a:r>
            <a:r>
              <a:rPr lang="en-US" dirty="0"/>
              <a:t>failure or </a:t>
            </a:r>
            <a:r>
              <a:rPr lang="en-US" dirty="0" smtClean="0"/>
              <a:t>malfunction,</a:t>
            </a:r>
          </a:p>
          <a:p>
            <a:r>
              <a:rPr lang="en-US" dirty="0" smtClean="0"/>
              <a:t>Terrorist incident,</a:t>
            </a:r>
          </a:p>
          <a:p>
            <a:r>
              <a:rPr lang="en-US" dirty="0" smtClean="0"/>
              <a:t>Industrial accident,</a:t>
            </a:r>
          </a:p>
          <a:p>
            <a:r>
              <a:rPr lang="en-US" dirty="0" smtClean="0"/>
              <a:t>Hazardous </a:t>
            </a:r>
            <a:r>
              <a:rPr lang="en-US" dirty="0"/>
              <a:t>materials accident</a:t>
            </a:r>
            <a:r>
              <a:rPr lang="en-US"/>
              <a:t>, </a:t>
            </a:r>
            <a:r>
              <a:rPr lang="en-US" smtClean="0"/>
              <a:t>or</a:t>
            </a:r>
          </a:p>
          <a:p>
            <a:r>
              <a:rPr lang="en-US" smtClean="0"/>
              <a:t>Civil </a:t>
            </a:r>
            <a:r>
              <a:rPr lang="en-US" dirty="0"/>
              <a:t>disturbance that:</a:t>
            </a:r>
          </a:p>
          <a:p>
            <a:pPr lvl="2"/>
            <a:r>
              <a:rPr lang="en-US" dirty="0"/>
              <a:t>Endangers life or property and local government resources are inadequate to handle the situation.</a:t>
            </a:r>
          </a:p>
          <a:p>
            <a:endParaRPr lang="en-US" dirty="0"/>
          </a:p>
        </p:txBody>
      </p:sp>
    </p:spTree>
    <p:extLst>
      <p:ext uri="{BB962C8B-B14F-4D97-AF65-F5344CB8AC3E}">
        <p14:creationId xmlns:p14="http://schemas.microsoft.com/office/powerpoint/2010/main" val="3928936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0105" t="54" r="13338" b="128"/>
          <a:stretch/>
        </p:blipFill>
        <p:spPr>
          <a:xfrm>
            <a:off x="619433" y="0"/>
            <a:ext cx="10589341" cy="5638801"/>
          </a:xfrm>
          <a:prstGeom prst="rect">
            <a:avLst/>
          </a:prstGeom>
        </p:spPr>
      </p:pic>
      <p:sp>
        <p:nvSpPr>
          <p:cNvPr id="3" name="Title 2"/>
          <p:cNvSpPr>
            <a:spLocks noGrp="1"/>
          </p:cNvSpPr>
          <p:nvPr>
            <p:ph type="title"/>
          </p:nvPr>
        </p:nvSpPr>
        <p:spPr/>
        <p:txBody>
          <a:bodyPr/>
          <a:lstStyle/>
          <a:p>
            <a:r>
              <a:rPr lang="en-US" dirty="0"/>
              <a:t>What does Crisis Standards of care look like? </a:t>
            </a:r>
          </a:p>
        </p:txBody>
      </p:sp>
    </p:spTree>
    <p:extLst>
      <p:ext uri="{BB962C8B-B14F-4D97-AF65-F5344CB8AC3E}">
        <p14:creationId xmlns:p14="http://schemas.microsoft.com/office/powerpoint/2010/main" val="752380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6669" y="113091"/>
            <a:ext cx="8663699" cy="6497775"/>
          </a:xfrm>
          <a:prstGeom prst="rect">
            <a:avLst/>
          </a:prstGeom>
          <a:effectLst>
            <a:glow>
              <a:schemeClr val="accent1">
                <a:alpha val="92000"/>
              </a:schemeClr>
            </a:glow>
            <a:outerShdw dist="50800" dir="5400000" algn="ctr" rotWithShape="0">
              <a:srgbClr val="000000">
                <a:alpha val="34000"/>
              </a:srgbClr>
            </a:outerShdw>
            <a:softEdge rad="0"/>
          </a:effectLst>
        </p:spPr>
      </p:pic>
      <p:sp>
        <p:nvSpPr>
          <p:cNvPr id="2" name="Title 1"/>
          <p:cNvSpPr>
            <a:spLocks noGrp="1"/>
          </p:cNvSpPr>
          <p:nvPr>
            <p:ph type="title"/>
          </p:nvPr>
        </p:nvSpPr>
        <p:spPr/>
        <p:txBody>
          <a:bodyPr/>
          <a:lstStyle/>
          <a:p>
            <a:r>
              <a:rPr lang="en-US" dirty="0"/>
              <a:t>EMS</a:t>
            </a:r>
          </a:p>
        </p:txBody>
      </p:sp>
    </p:spTree>
    <p:extLst>
      <p:ext uri="{BB962C8B-B14F-4D97-AF65-F5344CB8AC3E}">
        <p14:creationId xmlns:p14="http://schemas.microsoft.com/office/powerpoint/2010/main" val="3664395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EMS C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086" y="111762"/>
            <a:ext cx="8872152" cy="662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594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65870" y="136182"/>
            <a:ext cx="8333597" cy="6487040"/>
          </a:xfrm>
          <a:prstGeom prst="rect">
            <a:avLst/>
          </a:prstGeom>
        </p:spPr>
      </p:pic>
    </p:spTree>
    <p:extLst>
      <p:ext uri="{BB962C8B-B14F-4D97-AF65-F5344CB8AC3E}">
        <p14:creationId xmlns:p14="http://schemas.microsoft.com/office/powerpoint/2010/main" val="3649386666"/>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10973999" cy="815546"/>
          </a:xfrm>
        </p:spPr>
        <p:txBody>
          <a:bodyPr>
            <a:normAutofit fontScale="90000"/>
          </a:bodyPr>
          <a:lstStyle/>
          <a:p>
            <a:r>
              <a:rPr lang="en-US" dirty="0">
                <a:latin typeface="+mn-lt"/>
              </a:rPr>
              <a:t>EMS crisis care plan</a:t>
            </a:r>
          </a:p>
        </p:txBody>
      </p:sp>
      <p:pic>
        <p:nvPicPr>
          <p:cNvPr id="6" name="Content Placeholder 5"/>
          <p:cNvPicPr>
            <a:picLocks noGrp="1" noChangeAspect="1"/>
          </p:cNvPicPr>
          <p:nvPr>
            <p:ph sz="half" idx="1"/>
          </p:nvPr>
        </p:nvPicPr>
        <p:blipFill>
          <a:blip r:embed="rId3"/>
          <a:stretch>
            <a:fillRect/>
          </a:stretch>
        </p:blipFill>
        <p:spPr>
          <a:xfrm>
            <a:off x="1741193" y="1272746"/>
            <a:ext cx="10275136" cy="5128054"/>
          </a:xfrm>
          <a:prstGeom prst="rect">
            <a:avLst/>
          </a:prstGeom>
        </p:spPr>
      </p:pic>
    </p:spTree>
    <p:extLst>
      <p:ext uri="{BB962C8B-B14F-4D97-AF65-F5344CB8AC3E}">
        <p14:creationId xmlns:p14="http://schemas.microsoft.com/office/powerpoint/2010/main" val="688994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Hospitals</a:t>
            </a:r>
          </a:p>
        </p:txBody>
      </p:sp>
      <p:sp>
        <p:nvSpPr>
          <p:cNvPr id="3" name="Content Placeholder 2"/>
          <p:cNvSpPr>
            <a:spLocks noGrp="1"/>
          </p:cNvSpPr>
          <p:nvPr>
            <p:ph sz="quarter" idx="4294967295"/>
          </p:nvPr>
        </p:nvSpPr>
        <p:spPr>
          <a:xfrm>
            <a:off x="617838" y="1035050"/>
            <a:ext cx="5263978" cy="4787900"/>
          </a:xfrm>
        </p:spPr>
        <p:txBody>
          <a:bodyPr>
            <a:normAutofit/>
          </a:bodyPr>
          <a:lstStyle/>
          <a:p>
            <a:r>
              <a:rPr lang="en-US" dirty="0"/>
              <a:t>Patient Care: Strategies for Scarce Resources Situations</a:t>
            </a:r>
          </a:p>
          <a:p>
            <a:pPr lvl="1"/>
            <a:r>
              <a:rPr lang="en-US" dirty="0"/>
              <a:t>A standardized framework to assist Minnesota hospitals, clinics or primary care settings in determining how to extend resources when the need for specialized equipment and supplies such as ventilators and pharmaceuticals exceeds availability during a public health emergency</a:t>
            </a:r>
          </a:p>
          <a:p>
            <a:endParaRPr lang="en-US" dirty="0"/>
          </a:p>
        </p:txBody>
      </p:sp>
    </p:spTree>
    <p:extLst>
      <p:ext uri="{BB962C8B-B14F-4D97-AF65-F5344CB8AC3E}">
        <p14:creationId xmlns:p14="http://schemas.microsoft.com/office/powerpoint/2010/main" val="1368023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3"/>
          <p:cNvPicPr>
            <a:picLocks noChangeAspect="1"/>
          </p:cNvPicPr>
          <p:nvPr/>
        </p:nvPicPr>
        <p:blipFill rotWithShape="1">
          <a:blip r:embed="rId3">
            <a:extLst>
              <a:ext uri="{28A0092B-C50C-407E-A947-70E740481C1C}">
                <a14:useLocalDpi xmlns:a14="http://schemas.microsoft.com/office/drawing/2010/main" val="0"/>
              </a:ext>
            </a:extLst>
          </a:blip>
          <a:srcRect t="3316" r="551"/>
          <a:stretch/>
        </p:blipFill>
        <p:spPr bwMode="auto">
          <a:xfrm>
            <a:off x="1865870" y="12356"/>
            <a:ext cx="8921579" cy="66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926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5432" y="48126"/>
            <a:ext cx="10876547" cy="6739585"/>
          </a:xfrm>
          <a:prstGeom prst="rect">
            <a:avLst/>
          </a:prstGeom>
        </p:spPr>
      </p:pic>
    </p:spTree>
    <p:extLst>
      <p:ext uri="{BB962C8B-B14F-4D97-AF65-F5344CB8AC3E}">
        <p14:creationId xmlns:p14="http://schemas.microsoft.com/office/powerpoint/2010/main" val="3641450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rotWithShape="1">
          <a:blip r:embed="rId3">
            <a:extLst>
              <a:ext uri="{28A0092B-C50C-407E-A947-70E740481C1C}">
                <a14:useLocalDpi xmlns:a14="http://schemas.microsoft.com/office/drawing/2010/main" val="0"/>
              </a:ext>
            </a:extLst>
          </a:blip>
          <a:srcRect l="1" t="7742" r="-528"/>
          <a:stretch/>
        </p:blipFill>
        <p:spPr bwMode="auto">
          <a:xfrm>
            <a:off x="757596" y="0"/>
            <a:ext cx="9894362"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700435"/>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776" y="103189"/>
            <a:ext cx="8869363"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276603"/>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337" y="98872"/>
            <a:ext cx="6443670" cy="488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3739" y="2010223"/>
            <a:ext cx="5783720" cy="462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047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mn-lt"/>
              </a:rPr>
              <a:t>Overarching Goal</a:t>
            </a:r>
          </a:p>
        </p:txBody>
      </p:sp>
      <p:sp>
        <p:nvSpPr>
          <p:cNvPr id="6" name="Content Placeholder 5"/>
          <p:cNvSpPr>
            <a:spLocks noGrp="1"/>
          </p:cNvSpPr>
          <p:nvPr>
            <p:ph sz="quarter" idx="10"/>
          </p:nvPr>
        </p:nvSpPr>
        <p:spPr>
          <a:xfrm>
            <a:off x="838200" y="2069607"/>
            <a:ext cx="10515600" cy="4788393"/>
          </a:xfrm>
        </p:spPr>
        <p:txBody>
          <a:bodyPr/>
          <a:lstStyle/>
          <a:p>
            <a:pPr marL="0" indent="0">
              <a:buNone/>
            </a:pPr>
            <a:r>
              <a:rPr lang="en-US" sz="4400" dirty="0"/>
              <a:t>Do the greatest good for the greatest number of persons you can, based upon the resources available…</a:t>
            </a:r>
          </a:p>
          <a:p>
            <a:endParaRPr lang="en-US" dirty="0"/>
          </a:p>
        </p:txBody>
      </p:sp>
    </p:spTree>
    <p:extLst>
      <p:ext uri="{BB962C8B-B14F-4D97-AF65-F5344CB8AC3E}">
        <p14:creationId xmlns:p14="http://schemas.microsoft.com/office/powerpoint/2010/main" val="3555641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9957" y="86968"/>
            <a:ext cx="8908772" cy="6681580"/>
          </a:xfrm>
          <a:prstGeom prst="rect">
            <a:avLst/>
          </a:prstGeom>
        </p:spPr>
      </p:pic>
    </p:spTree>
    <p:extLst>
      <p:ext uri="{BB962C8B-B14F-4D97-AF65-F5344CB8AC3E}">
        <p14:creationId xmlns:p14="http://schemas.microsoft.com/office/powerpoint/2010/main" val="3140834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87736" y="1438507"/>
            <a:ext cx="9488245" cy="2219093"/>
          </a:xfrm>
        </p:spPr>
        <p:txBody>
          <a:bodyPr/>
          <a:lstStyle/>
          <a:p>
            <a:r>
              <a:rPr lang="en-US" dirty="0"/>
              <a:t>“Plans are nothing. Planning is everything.”</a:t>
            </a:r>
          </a:p>
        </p:txBody>
      </p:sp>
      <p:sp>
        <p:nvSpPr>
          <p:cNvPr id="8" name="Text Placeholder 7"/>
          <p:cNvSpPr>
            <a:spLocks noGrp="1"/>
          </p:cNvSpPr>
          <p:nvPr>
            <p:ph type="body" sz="quarter" idx="13"/>
          </p:nvPr>
        </p:nvSpPr>
        <p:spPr>
          <a:xfrm>
            <a:off x="1387736" y="4126416"/>
            <a:ext cx="9488245" cy="1015739"/>
          </a:xfrm>
        </p:spPr>
        <p:txBody>
          <a:bodyPr/>
          <a:lstStyle/>
          <a:p>
            <a:pPr lvl="0"/>
            <a:r>
              <a:rPr lang="en-US" dirty="0"/>
              <a:t>-Dwight D. Eisenhower</a:t>
            </a:r>
          </a:p>
        </p:txBody>
      </p:sp>
      <p:sp>
        <p:nvSpPr>
          <p:cNvPr id="4" name="Date Placeholder 3"/>
          <p:cNvSpPr>
            <a:spLocks noGrp="1"/>
          </p:cNvSpPr>
          <p:nvPr>
            <p:ph type="dt" sz="half" idx="11"/>
          </p:nvPr>
        </p:nvSpPr>
        <p:spPr/>
        <p:txBody>
          <a:bodyPr/>
          <a:lstStyle/>
          <a:p>
            <a:fld id="{276FB33B-BCEE-4E25-B97B-A564B0E1024B}" type="datetime1">
              <a:rPr lang="en-US" smtClean="0"/>
              <a:t>11/9/2017</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31</a:t>
            </a:fld>
            <a:endParaRPr lang="en-US" dirty="0"/>
          </a:p>
        </p:txBody>
      </p:sp>
    </p:spTree>
    <p:extLst>
      <p:ext uri="{BB962C8B-B14F-4D97-AF65-F5344CB8AC3E}">
        <p14:creationId xmlns:p14="http://schemas.microsoft.com/office/powerpoint/2010/main" val="3783210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Health Care Coalitions</a:t>
            </a:r>
          </a:p>
        </p:txBody>
      </p:sp>
      <p:pic>
        <p:nvPicPr>
          <p:cNvPr id="20" name="Picture 19"/>
          <p:cNvPicPr>
            <a:picLocks noChangeAspect="1"/>
          </p:cNvPicPr>
          <p:nvPr/>
        </p:nvPicPr>
        <p:blipFill>
          <a:blip r:embed="rId3"/>
          <a:stretch>
            <a:fillRect/>
          </a:stretch>
        </p:blipFill>
        <p:spPr>
          <a:xfrm>
            <a:off x="2196790" y="0"/>
            <a:ext cx="7694341" cy="5638801"/>
          </a:xfrm>
          <a:prstGeom prst="rect">
            <a:avLst/>
          </a:prstGeom>
        </p:spPr>
      </p:pic>
    </p:spTree>
    <p:extLst>
      <p:ext uri="{BB962C8B-B14F-4D97-AF65-F5344CB8AC3E}">
        <p14:creationId xmlns:p14="http://schemas.microsoft.com/office/powerpoint/2010/main" val="3968274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49287" y="150301"/>
            <a:ext cx="8663086" cy="6503090"/>
          </a:xfrm>
          <a:prstGeom prst="rect">
            <a:avLst/>
          </a:prstGeom>
        </p:spPr>
      </p:pic>
    </p:spTree>
    <p:extLst>
      <p:ext uri="{BB962C8B-B14F-4D97-AF65-F5344CB8AC3E}">
        <p14:creationId xmlns:p14="http://schemas.microsoft.com/office/powerpoint/2010/main" val="1228868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897" y="287066"/>
            <a:ext cx="3521927" cy="1718197"/>
          </a:xfrm>
        </p:spPr>
        <p:txBody>
          <a:bodyPr/>
          <a:lstStyle/>
          <a:p>
            <a:r>
              <a:rPr lang="en-US" dirty="0">
                <a:latin typeface="+mn-lt"/>
              </a:rPr>
              <a:t>Coalition Plan</a:t>
            </a:r>
          </a:p>
        </p:txBody>
      </p:sp>
      <p:sp>
        <p:nvSpPr>
          <p:cNvPr id="3" name="Content Placeholder 2"/>
          <p:cNvSpPr>
            <a:spLocks noGrp="1"/>
          </p:cNvSpPr>
          <p:nvPr>
            <p:ph type="body" sz="quarter" idx="13"/>
          </p:nvPr>
        </p:nvSpPr>
        <p:spPr>
          <a:xfrm>
            <a:off x="815975" y="2005263"/>
            <a:ext cx="3521849" cy="4523874"/>
          </a:xfrm>
        </p:spPr>
        <p:txBody>
          <a:bodyPr>
            <a:normAutofit/>
          </a:bodyPr>
          <a:lstStyle/>
          <a:p>
            <a:r>
              <a:rPr lang="en-US" dirty="0"/>
              <a:t>Isolated?</a:t>
            </a:r>
          </a:p>
          <a:p>
            <a:r>
              <a:rPr lang="en-US" dirty="0"/>
              <a:t>RHRC </a:t>
            </a:r>
          </a:p>
          <a:p>
            <a:r>
              <a:rPr lang="en-US" dirty="0"/>
              <a:t>RDMAT / SAT</a:t>
            </a:r>
          </a:p>
          <a:p>
            <a:r>
              <a:rPr lang="en-US" dirty="0"/>
              <a:t>MDH requests</a:t>
            </a:r>
          </a:p>
          <a:p>
            <a:r>
              <a:rPr lang="en-US" dirty="0"/>
              <a:t>Triage teams</a:t>
            </a:r>
          </a:p>
          <a:p>
            <a:r>
              <a:rPr lang="en-US" dirty="0"/>
              <a:t>Regional teams</a:t>
            </a:r>
          </a:p>
          <a:p>
            <a:endParaRPr lang="en-US" dirty="0"/>
          </a:p>
        </p:txBody>
      </p:sp>
      <p:pic>
        <p:nvPicPr>
          <p:cNvPr id="7" name="Picture Placeholder 6"/>
          <p:cNvPicPr>
            <a:picLocks noGrp="1" noChangeAspect="1"/>
          </p:cNvPicPr>
          <p:nvPr>
            <p:ph type="pic" sz="quarter" idx="10"/>
          </p:nvPr>
        </p:nvPicPr>
        <p:blipFill rotWithShape="1">
          <a:blip r:embed="rId3"/>
          <a:srcRect l="255" t="1075" r="1273" b="59473"/>
          <a:stretch/>
        </p:blipFill>
        <p:spPr>
          <a:xfrm>
            <a:off x="5105123" y="802105"/>
            <a:ext cx="6204561" cy="3320716"/>
          </a:xfrm>
          <a:prstGeom prst="rect">
            <a:avLst/>
          </a:prstGeom>
        </p:spPr>
      </p:pic>
    </p:spTree>
    <p:extLst>
      <p:ext uri="{BB962C8B-B14F-4D97-AF65-F5344CB8AC3E}">
        <p14:creationId xmlns:p14="http://schemas.microsoft.com/office/powerpoint/2010/main" val="3998365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Hospital Plans</a:t>
            </a:r>
          </a:p>
        </p:txBody>
      </p:sp>
      <p:sp>
        <p:nvSpPr>
          <p:cNvPr id="3" name="Content Placeholder 2"/>
          <p:cNvSpPr>
            <a:spLocks noGrp="1"/>
          </p:cNvSpPr>
          <p:nvPr>
            <p:ph sz="quarter" idx="10"/>
          </p:nvPr>
        </p:nvSpPr>
        <p:spPr>
          <a:xfrm>
            <a:off x="8153400" y="1227104"/>
            <a:ext cx="3926304" cy="4788393"/>
          </a:xfrm>
        </p:spPr>
        <p:txBody>
          <a:bodyPr>
            <a:normAutofit fontScale="92500" lnSpcReduction="10000"/>
          </a:bodyPr>
          <a:lstStyle/>
          <a:p>
            <a:r>
              <a:rPr lang="en-US" sz="3200" dirty="0"/>
              <a:t>Trigger(s)</a:t>
            </a:r>
          </a:p>
          <a:p>
            <a:r>
              <a:rPr lang="en-US" sz="3200" dirty="0"/>
              <a:t>Notifications</a:t>
            </a:r>
          </a:p>
          <a:p>
            <a:r>
              <a:rPr lang="en-US" sz="3200" dirty="0"/>
              <a:t>ICS</a:t>
            </a:r>
          </a:p>
          <a:p>
            <a:r>
              <a:rPr lang="en-US" sz="3200" dirty="0"/>
              <a:t>Participants</a:t>
            </a:r>
          </a:p>
          <a:p>
            <a:r>
              <a:rPr lang="en-US" sz="3200" dirty="0"/>
              <a:t>Tools</a:t>
            </a:r>
          </a:p>
          <a:p>
            <a:r>
              <a:rPr lang="en-US" sz="3200" dirty="0"/>
              <a:t>Process</a:t>
            </a:r>
          </a:p>
          <a:p>
            <a:r>
              <a:rPr lang="en-US" sz="3200" dirty="0"/>
              <a:t>Communication</a:t>
            </a:r>
          </a:p>
          <a:p>
            <a:endParaRPr lang="en-US" dirty="0"/>
          </a:p>
        </p:txBody>
      </p:sp>
      <p:pic>
        <p:nvPicPr>
          <p:cNvPr id="14" name="Picture Placeholder 13"/>
          <p:cNvPicPr>
            <a:picLocks noGrp="1" noChangeAspect="1"/>
          </p:cNvPicPr>
          <p:nvPr>
            <p:ph type="pic" sz="quarter" idx="13"/>
          </p:nvPr>
        </p:nvPicPr>
        <p:blipFill>
          <a:blip r:embed="rId3"/>
          <a:srcRect t="4115" b="4115"/>
          <a:stretch>
            <a:fillRect/>
          </a:stretch>
        </p:blipFill>
        <p:spPr>
          <a:xfrm>
            <a:off x="400358" y="152399"/>
            <a:ext cx="6527383" cy="6527383"/>
          </a:xfrm>
          <a:prstGeom prst="rect">
            <a:avLst/>
          </a:prstGeom>
        </p:spPr>
      </p:pic>
    </p:spTree>
    <p:extLst>
      <p:ext uri="{BB962C8B-B14F-4D97-AF65-F5344CB8AC3E}">
        <p14:creationId xmlns:p14="http://schemas.microsoft.com/office/powerpoint/2010/main" val="3058286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harpenSoften amount="92000"/>
                    </a14:imgEffect>
                    <a14:imgEffect>
                      <a14:brightnessContrast bright="98000" contrast="-91000"/>
                    </a14:imgEffect>
                  </a14:imgLayer>
                </a14:imgProps>
              </a:ext>
            </a:extLst>
          </a:blip>
          <a:srcRect/>
          <a:stretch>
            <a:fillRect/>
          </a:stretch>
        </p:blipFill>
        <p:spPr>
          <a:xfrm>
            <a:off x="0" y="0"/>
            <a:ext cx="12192000" cy="6858000"/>
          </a:xfrm>
          <a:prstGeom prst="rect">
            <a:avLst/>
          </a:prstGeom>
          <a:blipFill>
            <a:blip r:embed="rId5">
              <a:alphaModFix amt="30000"/>
            </a:blip>
            <a:tile tx="0" ty="0" sx="100000" sy="100000" flip="none" algn="tl"/>
          </a:blipFill>
        </p:spPr>
      </p:pic>
      <p:sp>
        <p:nvSpPr>
          <p:cNvPr id="4" name="Title 3"/>
          <p:cNvSpPr>
            <a:spLocks noGrp="1"/>
          </p:cNvSpPr>
          <p:nvPr>
            <p:ph type="title"/>
          </p:nvPr>
        </p:nvSpPr>
        <p:spPr>
          <a:solidFill>
            <a:srgbClr val="003865">
              <a:alpha val="50000"/>
            </a:srgbClr>
          </a:solidFill>
        </p:spPr>
        <p:txBody>
          <a:bodyPr/>
          <a:lstStyle/>
          <a:p>
            <a:r>
              <a:rPr lang="en-US" dirty="0">
                <a:latin typeface="+mn-lt"/>
              </a:rPr>
              <a:t>The road ahead</a:t>
            </a:r>
          </a:p>
        </p:txBody>
      </p:sp>
      <p:sp>
        <p:nvSpPr>
          <p:cNvPr id="5" name="Content Placeholder 4"/>
          <p:cNvSpPr>
            <a:spLocks noGrp="1"/>
          </p:cNvSpPr>
          <p:nvPr>
            <p:ph sz="half" idx="4294967295"/>
          </p:nvPr>
        </p:nvSpPr>
        <p:spPr>
          <a:xfrm>
            <a:off x="635000" y="685800"/>
            <a:ext cx="4952648" cy="5634789"/>
          </a:xfrm>
        </p:spPr>
        <p:txBody>
          <a:bodyPr>
            <a:normAutofit lnSpcReduction="10000"/>
          </a:bodyPr>
          <a:lstStyle/>
          <a:p>
            <a:r>
              <a:rPr lang="en-US" sz="3600" dirty="0">
                <a:solidFill>
                  <a:schemeClr val="bg1"/>
                </a:solidFill>
              </a:rPr>
              <a:t>Coalition engagement </a:t>
            </a:r>
          </a:p>
          <a:p>
            <a:r>
              <a:rPr lang="en-US" sz="3600" dirty="0">
                <a:solidFill>
                  <a:schemeClr val="bg1"/>
                </a:solidFill>
              </a:rPr>
              <a:t>Public engagement</a:t>
            </a:r>
          </a:p>
          <a:p>
            <a:r>
              <a:rPr lang="en-US" sz="3600" dirty="0">
                <a:solidFill>
                  <a:schemeClr val="bg1"/>
                </a:solidFill>
              </a:rPr>
              <a:t>Provider engagement</a:t>
            </a:r>
          </a:p>
          <a:p>
            <a:r>
              <a:rPr lang="en-US" sz="3600" dirty="0">
                <a:solidFill>
                  <a:schemeClr val="bg1"/>
                </a:solidFill>
              </a:rPr>
              <a:t>Agency actions / Facility actions</a:t>
            </a:r>
          </a:p>
          <a:p>
            <a:r>
              <a:rPr lang="en-US" sz="3600" dirty="0">
                <a:solidFill>
                  <a:schemeClr val="bg1"/>
                </a:solidFill>
              </a:rPr>
              <a:t>Exercises</a:t>
            </a:r>
          </a:p>
          <a:p>
            <a:r>
              <a:rPr lang="en-US" sz="3600" dirty="0">
                <a:solidFill>
                  <a:schemeClr val="bg1"/>
                </a:solidFill>
              </a:rPr>
              <a:t>Incorporation into surge plans</a:t>
            </a:r>
          </a:p>
          <a:p>
            <a:endParaRPr lang="en-US" dirty="0">
              <a:solidFill>
                <a:schemeClr val="bg1"/>
              </a:solidFill>
            </a:endParaRPr>
          </a:p>
        </p:txBody>
      </p:sp>
    </p:spTree>
    <p:extLst>
      <p:ext uri="{BB962C8B-B14F-4D97-AF65-F5344CB8AC3E}">
        <p14:creationId xmlns:p14="http://schemas.microsoft.com/office/powerpoint/2010/main" val="1108444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1"/>
          </p:nvPr>
        </p:nvSpPr>
        <p:spPr/>
        <p:txBody>
          <a:bodyPr/>
          <a:lstStyle/>
          <a:p>
            <a:fld id="{7251AF0F-192F-4E78-BC81-C2AD5B567FB0}" type="datetime1">
              <a:rPr lang="en-US" smtClean="0"/>
              <a:t>11/9/2017</a:t>
            </a:fld>
            <a:endParaRPr lang="en-US" dirty="0"/>
          </a:p>
        </p:txBody>
      </p:sp>
      <p:sp>
        <p:nvSpPr>
          <p:cNvPr id="3" name="Slide Number Placeholder 2"/>
          <p:cNvSpPr>
            <a:spLocks noGrp="1"/>
          </p:cNvSpPr>
          <p:nvPr>
            <p:ph type="sldNum" sz="quarter" idx="12"/>
          </p:nvPr>
        </p:nvSpPr>
        <p:spPr/>
        <p:txBody>
          <a:bodyPr/>
          <a:lstStyle/>
          <a:p>
            <a:fld id="{50B26D62-EBDC-4CB4-84B4-338D23F7DACE}" type="slidenum">
              <a:rPr lang="en-US" smtClean="0"/>
              <a:t>37</a:t>
            </a:fld>
            <a:endParaRPr lang="en-US" dirty="0"/>
          </a:p>
        </p:txBody>
      </p:sp>
      <p:sp>
        <p:nvSpPr>
          <p:cNvPr id="4" name="Picture Placeholder 3"/>
          <p:cNvSpPr>
            <a:spLocks noGrp="1"/>
          </p:cNvSpPr>
          <p:nvPr>
            <p:ph type="pic" sz="quarter" idx="13"/>
          </p:nvPr>
        </p:nvSpPr>
        <p:spPr>
          <a:xfrm>
            <a:off x="3209954" y="248653"/>
            <a:ext cx="8835189" cy="5923213"/>
          </a:xfrm>
        </p:spPr>
      </p:sp>
      <p:sp>
        <p:nvSpPr>
          <p:cNvPr id="5" name="Title 4"/>
          <p:cNvSpPr>
            <a:spLocks noGrp="1"/>
          </p:cNvSpPr>
          <p:nvPr>
            <p:ph type="title"/>
          </p:nvPr>
        </p:nvSpPr>
        <p:spPr>
          <a:xfrm>
            <a:off x="338417" y="696887"/>
            <a:ext cx="2871537" cy="1600200"/>
          </a:xfrm>
        </p:spPr>
        <p:txBody>
          <a:bodyPr/>
          <a:lstStyle/>
          <a:p>
            <a:r>
              <a:rPr lang="en-US" dirty="0"/>
              <a:t>CSC Timeline</a:t>
            </a:r>
          </a:p>
        </p:txBody>
      </p:sp>
      <p:graphicFrame>
        <p:nvGraphicFramePr>
          <p:cNvPr id="7" name="Diagram 6"/>
          <p:cNvGraphicFramePr/>
          <p:nvPr>
            <p:extLst>
              <p:ext uri="{D42A27DB-BD31-4B8C-83A1-F6EECF244321}">
                <p14:modId xmlns:p14="http://schemas.microsoft.com/office/powerpoint/2010/main" val="3175228571"/>
              </p:ext>
            </p:extLst>
          </p:nvPr>
        </p:nvGraphicFramePr>
        <p:xfrm>
          <a:off x="3419180" y="292434"/>
          <a:ext cx="8450091" cy="6429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6604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dirty="0">
                <a:latin typeface="+mn-lt"/>
              </a:rPr>
              <a:t>Conclusion</a:t>
            </a:r>
          </a:p>
        </p:txBody>
      </p:sp>
      <p:sp>
        <p:nvSpPr>
          <p:cNvPr id="2" name="Content Placeholder 1"/>
          <p:cNvSpPr>
            <a:spLocks noGrp="1"/>
          </p:cNvSpPr>
          <p:nvPr>
            <p:ph sz="quarter" idx="10"/>
          </p:nvPr>
        </p:nvSpPr>
        <p:spPr>
          <a:xfrm>
            <a:off x="838200" y="1366345"/>
            <a:ext cx="10851776" cy="4788393"/>
          </a:xfrm>
        </p:spPr>
        <p:txBody>
          <a:bodyPr>
            <a:normAutofit/>
          </a:bodyPr>
          <a:lstStyle/>
          <a:p>
            <a:r>
              <a:rPr lang="en-US" sz="3200" dirty="0"/>
              <a:t>Crisis situations are relatively common </a:t>
            </a:r>
            <a:r>
              <a:rPr lang="mr-IN" sz="3200" dirty="0"/>
              <a:t>–</a:t>
            </a:r>
            <a:r>
              <a:rPr lang="en-US" sz="3200" dirty="0"/>
              <a:t> but often short-lived</a:t>
            </a:r>
          </a:p>
          <a:p>
            <a:r>
              <a:rPr lang="en-US" sz="3200" dirty="0"/>
              <a:t>Develop practical solutions for your agency / facility</a:t>
            </a:r>
          </a:p>
          <a:p>
            <a:r>
              <a:rPr lang="en-US" sz="3200" dirty="0"/>
              <a:t>Empower employees to implement</a:t>
            </a:r>
          </a:p>
          <a:p>
            <a:r>
              <a:rPr lang="en-US" sz="3200" dirty="0"/>
              <a:t>Bite-sized pieces of planning</a:t>
            </a:r>
          </a:p>
          <a:p>
            <a:r>
              <a:rPr lang="en-US" sz="3200" dirty="0"/>
              <a:t>Engagement of medical directors, administration</a:t>
            </a:r>
          </a:p>
          <a:p>
            <a:r>
              <a:rPr lang="en-US" sz="3200" dirty="0"/>
              <a:t>Coordination with healthcare coalition</a:t>
            </a:r>
          </a:p>
          <a:p>
            <a:endParaRPr lang="en-US" dirty="0"/>
          </a:p>
        </p:txBody>
      </p:sp>
    </p:spTree>
    <p:extLst>
      <p:ext uri="{BB962C8B-B14F-4D97-AF65-F5344CB8AC3E}">
        <p14:creationId xmlns:p14="http://schemas.microsoft.com/office/powerpoint/2010/main" val="1486104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1730819"/>
            <a:ext cx="10515600" cy="1472163"/>
          </a:xfrm>
        </p:spPr>
        <p:txBody>
          <a:bodyPr/>
          <a:lstStyle/>
          <a:p>
            <a:r>
              <a:rPr lang="en-US" dirty="0"/>
              <a:t>Thank you!</a:t>
            </a:r>
          </a:p>
        </p:txBody>
      </p:sp>
      <p:sp>
        <p:nvSpPr>
          <p:cNvPr id="8" name="Text Placeholder 7"/>
          <p:cNvSpPr>
            <a:spLocks noGrp="1"/>
          </p:cNvSpPr>
          <p:nvPr>
            <p:ph type="body" sz="quarter" idx="13"/>
          </p:nvPr>
        </p:nvSpPr>
        <p:spPr>
          <a:xfrm>
            <a:off x="838200" y="3202982"/>
            <a:ext cx="10515600" cy="3079307"/>
          </a:xfrm>
        </p:spPr>
        <p:txBody>
          <a:bodyPr>
            <a:normAutofit fontScale="92500" lnSpcReduction="10000"/>
          </a:bodyPr>
          <a:lstStyle/>
          <a:p>
            <a:endParaRPr lang="en-US" sz="2200" dirty="0"/>
          </a:p>
          <a:p>
            <a:r>
              <a:rPr lang="en-US" sz="2200" dirty="0"/>
              <a:t>John Hick, HCMC (contractor for MDH CSC Plan)</a:t>
            </a:r>
          </a:p>
          <a:p>
            <a:r>
              <a:rPr lang="en-US" sz="2200" dirty="0"/>
              <a:t>Hick.john@gmail.com</a:t>
            </a:r>
          </a:p>
          <a:p>
            <a:r>
              <a:rPr lang="en-US" sz="2200" dirty="0"/>
              <a:t>Erin McLachlan, MDH (project manager)</a:t>
            </a:r>
          </a:p>
          <a:p>
            <a:r>
              <a:rPr lang="en-US" sz="2200" dirty="0"/>
              <a:t>Erin.McLachlan@state.mn.us</a:t>
            </a:r>
          </a:p>
          <a:p>
            <a:r>
              <a:rPr lang="en-US" sz="2200" dirty="0"/>
              <a:t>Angie Koch, MDH (ethics)</a:t>
            </a:r>
          </a:p>
          <a:p>
            <a:r>
              <a:rPr lang="en-US" sz="2200" dirty="0"/>
              <a:t>Angelica.Koch@state.mn.us</a:t>
            </a:r>
          </a:p>
          <a:p>
            <a:endParaRPr lang="en-US" sz="2200" dirty="0"/>
          </a:p>
        </p:txBody>
      </p:sp>
    </p:spTree>
    <p:extLst>
      <p:ext uri="{BB962C8B-B14F-4D97-AF65-F5344CB8AC3E}">
        <p14:creationId xmlns:p14="http://schemas.microsoft.com/office/powerpoint/2010/main" val="304125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mn-lt"/>
              </a:rPr>
              <a:t>How to do the greatest good…</a:t>
            </a:r>
          </a:p>
        </p:txBody>
      </p:sp>
      <p:sp>
        <p:nvSpPr>
          <p:cNvPr id="3" name="Content Placeholder 2"/>
          <p:cNvSpPr>
            <a:spLocks noGrp="1"/>
          </p:cNvSpPr>
          <p:nvPr>
            <p:ph sz="half" idx="4294967295"/>
          </p:nvPr>
        </p:nvSpPr>
        <p:spPr>
          <a:xfrm>
            <a:off x="9307513" y="3724275"/>
            <a:ext cx="2884487" cy="1366838"/>
          </a:xfrm>
        </p:spPr>
        <p:txBody>
          <a:bodyPr/>
          <a:lstStyle/>
          <a:p>
            <a:r>
              <a:rPr lang="en-US" sz="2000" dirty="0"/>
              <a:t>COALITIONS / </a:t>
            </a:r>
          </a:p>
          <a:p>
            <a:r>
              <a:rPr lang="en-US" sz="2000" dirty="0"/>
              <a:t>COMMUNITY</a:t>
            </a:r>
          </a:p>
          <a:p>
            <a:endParaRPr lang="en-US" dirty="0"/>
          </a:p>
        </p:txBody>
      </p:sp>
      <p:sp>
        <p:nvSpPr>
          <p:cNvPr id="6" name="Content Placeholder 5"/>
          <p:cNvSpPr>
            <a:spLocks noGrp="1"/>
          </p:cNvSpPr>
          <p:nvPr>
            <p:ph sz="quarter" idx="10"/>
          </p:nvPr>
        </p:nvSpPr>
        <p:spPr/>
        <p:txBody>
          <a:bodyPr>
            <a:noAutofit/>
          </a:bodyPr>
          <a:lstStyle/>
          <a:p>
            <a:pPr lvl="0" rtl="0"/>
            <a:r>
              <a:rPr lang="en-US" sz="3200" dirty="0"/>
              <a:t>Implement incident management and surge capacity plans</a:t>
            </a:r>
          </a:p>
          <a:p>
            <a:pPr lvl="0" rtl="0"/>
            <a:r>
              <a:rPr lang="en-US" sz="3200" dirty="0"/>
              <a:t>Anticipate resource shortfalls</a:t>
            </a:r>
          </a:p>
          <a:p>
            <a:pPr lvl="0" rtl="0"/>
            <a:r>
              <a:rPr lang="en-US" sz="3200" dirty="0"/>
              <a:t>Solve the imbalance (look towards community/coalitions)</a:t>
            </a:r>
          </a:p>
          <a:p>
            <a:pPr lvl="1" rtl="0"/>
            <a:r>
              <a:rPr lang="en-US" sz="3200" dirty="0"/>
              <a:t>Bring in resources</a:t>
            </a:r>
          </a:p>
          <a:p>
            <a:pPr lvl="1" rtl="0"/>
            <a:r>
              <a:rPr lang="en-US" sz="3200" dirty="0"/>
              <a:t>Transfer patients</a:t>
            </a:r>
          </a:p>
          <a:p>
            <a:pPr lvl="1" rtl="0"/>
            <a:r>
              <a:rPr lang="en-US" sz="3200" dirty="0"/>
              <a:t>Triage resources</a:t>
            </a:r>
          </a:p>
          <a:p>
            <a:pPr lvl="0" rtl="0"/>
            <a:r>
              <a:rPr lang="en-US" sz="3200" dirty="0"/>
              <a:t>Get help…</a:t>
            </a:r>
          </a:p>
        </p:txBody>
      </p:sp>
    </p:spTree>
    <p:extLst>
      <p:ext uri="{BB962C8B-B14F-4D97-AF65-F5344CB8AC3E}">
        <p14:creationId xmlns:p14="http://schemas.microsoft.com/office/powerpoint/2010/main" val="2959078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6122988" y="288925"/>
            <a:ext cx="6069012" cy="6173788"/>
          </a:xfrm>
        </p:spPr>
        <p:txBody>
          <a:bodyPr>
            <a:normAutofit/>
          </a:bodyPr>
          <a:lstStyle/>
          <a:p>
            <a:pPr marL="0" indent="0">
              <a:buNone/>
            </a:pPr>
            <a:r>
              <a:rPr lang="en-US" sz="3200" b="0" dirty="0"/>
              <a:t>  </a:t>
            </a:r>
          </a:p>
          <a:p>
            <a:pPr marL="0" indent="0">
              <a:buNone/>
            </a:pPr>
            <a:endParaRPr lang="en-US" dirty="0"/>
          </a:p>
        </p:txBody>
      </p:sp>
      <p:pic>
        <p:nvPicPr>
          <p:cNvPr id="3" name="Picture 2"/>
          <p:cNvPicPr>
            <a:picLocks noChangeAspect="1"/>
          </p:cNvPicPr>
          <p:nvPr/>
        </p:nvPicPr>
        <p:blipFill rotWithShape="1">
          <a:blip r:embed="rId3"/>
          <a:srcRect l="10027" t="4" r="9820" b="872"/>
          <a:stretch/>
        </p:blipFill>
        <p:spPr>
          <a:xfrm>
            <a:off x="0" y="0"/>
            <a:ext cx="12191999" cy="6798365"/>
          </a:xfrm>
          <a:prstGeom prst="rect">
            <a:avLst/>
          </a:prstGeom>
        </p:spPr>
      </p:pic>
    </p:spTree>
    <p:extLst>
      <p:ext uri="{BB962C8B-B14F-4D97-AF65-F5344CB8AC3E}">
        <p14:creationId xmlns:p14="http://schemas.microsoft.com/office/powerpoint/2010/main" val="187835647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Influenza</a:t>
            </a:r>
          </a:p>
        </p:txBody>
      </p:sp>
      <p:sp>
        <p:nvSpPr>
          <p:cNvPr id="2" name="Content Placeholder 1"/>
          <p:cNvSpPr>
            <a:spLocks noGrp="1"/>
          </p:cNvSpPr>
          <p:nvPr>
            <p:ph sz="quarter" idx="10"/>
          </p:nvPr>
        </p:nvSpPr>
        <p:spPr/>
        <p:txBody>
          <a:bodyPr>
            <a:normAutofit lnSpcReduction="10000"/>
          </a:bodyPr>
          <a:lstStyle/>
          <a:p>
            <a:r>
              <a:rPr lang="en-US" dirty="0"/>
              <a:t>Moderate influenza pandemic would exhaust critical care resources throughout the state, likely including ventilators</a:t>
            </a:r>
          </a:p>
          <a:p>
            <a:r>
              <a:rPr lang="en-US" dirty="0"/>
              <a:t>ECMO (extracorporeal membrane oxygenation) is being used more and more for refractory </a:t>
            </a:r>
            <a:r>
              <a:rPr lang="en-US" dirty="0" err="1"/>
              <a:t>ventilatory</a:t>
            </a:r>
            <a:r>
              <a:rPr lang="en-US" dirty="0"/>
              <a:t> failure</a:t>
            </a:r>
          </a:p>
          <a:p>
            <a:r>
              <a:rPr lang="en-US" dirty="0"/>
              <a:t>Anti-</a:t>
            </a:r>
            <a:r>
              <a:rPr lang="en-US" dirty="0" err="1"/>
              <a:t>virals</a:t>
            </a:r>
            <a:r>
              <a:rPr lang="en-US" dirty="0"/>
              <a:t> and vaccine are in short supply</a:t>
            </a:r>
          </a:p>
          <a:p>
            <a:r>
              <a:rPr lang="en-US" dirty="0"/>
              <a:t>General medications and supplies are in short supply</a:t>
            </a:r>
          </a:p>
          <a:p>
            <a:r>
              <a:rPr lang="en-US" dirty="0"/>
              <a:t>PPE shortages have been frequent and severe</a:t>
            </a:r>
          </a:p>
          <a:p>
            <a:r>
              <a:rPr lang="en-US" dirty="0"/>
              <a:t>Alternate care systems have provided critical past support for traditional systems (2009)</a:t>
            </a:r>
          </a:p>
          <a:p>
            <a:endParaRPr lang="en-US" dirty="0"/>
          </a:p>
        </p:txBody>
      </p:sp>
    </p:spTree>
    <p:extLst>
      <p:ext uri="{BB962C8B-B14F-4D97-AF65-F5344CB8AC3E}">
        <p14:creationId xmlns:p14="http://schemas.microsoft.com/office/powerpoint/2010/main" val="2141787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2012 - IOM</a:t>
            </a:r>
          </a:p>
        </p:txBody>
      </p:sp>
      <p:pic>
        <p:nvPicPr>
          <p:cNvPr id="7" name="Content Placeholder 6"/>
          <p:cNvPicPr>
            <a:picLocks noGrp="1" noChangeAspect="1"/>
          </p:cNvPicPr>
          <p:nvPr>
            <p:ph sz="quarter" idx="10"/>
          </p:nvPr>
        </p:nvPicPr>
        <p:blipFill>
          <a:blip r:embed="rId3"/>
          <a:stretch>
            <a:fillRect/>
          </a:stretch>
        </p:blipFill>
        <p:spPr>
          <a:xfrm>
            <a:off x="838200" y="1477500"/>
            <a:ext cx="3834716" cy="4627265"/>
          </a:xfrm>
          <a:prstGeom prst="rect">
            <a:avLst/>
          </a:prstGeom>
        </p:spPr>
      </p:pic>
      <p:pic>
        <p:nvPicPr>
          <p:cNvPr id="8" name="Content Placeholder 7"/>
          <p:cNvPicPr>
            <a:picLocks noGrp="1" noChangeAspect="1"/>
          </p:cNvPicPr>
          <p:nvPr>
            <p:ph type="pic" sz="quarter" idx="13"/>
          </p:nvPr>
        </p:nvPicPr>
        <p:blipFill>
          <a:blip r:embed="rId4"/>
          <a:srcRect t="7892" b="7892"/>
          <a:stretch>
            <a:fillRect/>
          </a:stretch>
        </p:blipFill>
        <p:spPr>
          <a:xfrm>
            <a:off x="5340627" y="880625"/>
            <a:ext cx="5821016" cy="5821016"/>
          </a:xfrm>
          <a:prstGeom prst="rect">
            <a:avLst/>
          </a:prstGeom>
        </p:spPr>
      </p:pic>
    </p:spTree>
    <p:extLst>
      <p:ext uri="{BB962C8B-B14F-4D97-AF65-F5344CB8AC3E}">
        <p14:creationId xmlns:p14="http://schemas.microsoft.com/office/powerpoint/2010/main" val="3349093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4602" t="290" r="14602" b="-290"/>
          <a:stretch/>
        </p:blipFill>
        <p:spPr>
          <a:xfrm>
            <a:off x="-4118933" y="0"/>
            <a:ext cx="15863673" cy="6858594"/>
          </a:xfrm>
          <a:prstGeom prst="rect">
            <a:avLst/>
          </a:prstGeom>
        </p:spPr>
      </p:pic>
      <p:pic>
        <p:nvPicPr>
          <p:cNvPr id="6" name="Picture 5"/>
          <p:cNvPicPr>
            <a:picLocks noChangeAspect="1"/>
          </p:cNvPicPr>
          <p:nvPr/>
        </p:nvPicPr>
        <p:blipFill>
          <a:blip r:embed="rId4"/>
          <a:stretch>
            <a:fillRect/>
          </a:stretch>
        </p:blipFill>
        <p:spPr>
          <a:xfrm>
            <a:off x="6771860" y="1697786"/>
            <a:ext cx="2987299" cy="2962913"/>
          </a:xfrm>
          <a:prstGeom prst="rect">
            <a:avLst/>
          </a:prstGeom>
        </p:spPr>
      </p:pic>
      <p:pic>
        <p:nvPicPr>
          <p:cNvPr id="7" name="Picture 6"/>
          <p:cNvPicPr>
            <a:picLocks noChangeAspect="1"/>
          </p:cNvPicPr>
          <p:nvPr/>
        </p:nvPicPr>
        <p:blipFill>
          <a:blip r:embed="rId5"/>
          <a:stretch>
            <a:fillRect/>
          </a:stretch>
        </p:blipFill>
        <p:spPr>
          <a:xfrm>
            <a:off x="8463112" y="1697786"/>
            <a:ext cx="1365622" cy="1481456"/>
          </a:xfrm>
          <a:prstGeom prst="rect">
            <a:avLst/>
          </a:prstGeom>
        </p:spPr>
      </p:pic>
    </p:spTree>
    <p:extLst>
      <p:ext uri="{BB962C8B-B14F-4D97-AF65-F5344CB8AC3E}">
        <p14:creationId xmlns:p14="http://schemas.microsoft.com/office/powerpoint/2010/main" val="874446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nSpc>
                <a:spcPts val="3750"/>
              </a:lnSpc>
            </a:pPr>
            <a:r>
              <a:rPr lang="en-US" sz="4800" dirty="0">
                <a:latin typeface="+mn-lt"/>
              </a:rPr>
              <a:t>Continuum of Disaster Care</a:t>
            </a:r>
          </a:p>
        </p:txBody>
      </p:sp>
      <p:pic>
        <p:nvPicPr>
          <p:cNvPr id="2" name="Picture 1"/>
          <p:cNvPicPr>
            <a:picLocks noChangeAspect="1"/>
          </p:cNvPicPr>
          <p:nvPr/>
        </p:nvPicPr>
        <p:blipFill>
          <a:blip r:embed="rId3"/>
          <a:stretch>
            <a:fillRect/>
          </a:stretch>
        </p:blipFill>
        <p:spPr>
          <a:xfrm>
            <a:off x="2153920" y="1194463"/>
            <a:ext cx="7061200" cy="4759297"/>
          </a:xfrm>
          <a:prstGeom prst="rect">
            <a:avLst/>
          </a:prstGeom>
        </p:spPr>
      </p:pic>
    </p:spTree>
    <p:extLst>
      <p:ext uri="{BB962C8B-B14F-4D97-AF65-F5344CB8AC3E}">
        <p14:creationId xmlns:p14="http://schemas.microsoft.com/office/powerpoint/2010/main" val="3588951627"/>
      </p:ext>
    </p:extLst>
  </p:cSld>
  <p:clrMapOvr>
    <a:masterClrMapping/>
  </p:clrMapOvr>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C OVERVIEW 2017.05.17" id="{9B12F20E-28BF-4A56-A13A-EF0C67DB61A2}" vid="{CA81EFB9-15A0-4278-8977-E48E5ACB5F07}"/>
    </a:ext>
  </a:extLst>
</a:theme>
</file>

<file path=ppt/theme/theme2.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C OVERVIEW 2017.05.17" id="{9B12F20E-28BF-4A56-A13A-EF0C67DB61A2}" vid="{E756588D-2487-4D12-9896-7B9A42CFEA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7A7DD659EC2640B011E7D5EBEF3655" ma:contentTypeVersion="5" ma:contentTypeDescription="Create a new document." ma:contentTypeScope="" ma:versionID="267466abdb5b4518bed5d03238896b12">
  <xsd:schema xmlns:xsd="http://www.w3.org/2001/XMLSchema" xmlns:xs="http://www.w3.org/2001/XMLSchema" xmlns:p="http://schemas.microsoft.com/office/2006/metadata/properties" xmlns:ns2="228013c0-c9ad-4814-811d-c523ae61a152" xmlns:ns3="24703378-c205-414f-b046-2e99875cb423" targetNamespace="http://schemas.microsoft.com/office/2006/metadata/properties" ma:root="true" ma:fieldsID="21bdfaafe609768621a532c1b6ac7100" ns2:_="" ns3:_="">
    <xsd:import namespace="228013c0-c9ad-4814-811d-c523ae61a152"/>
    <xsd:import namespace="24703378-c205-414f-b046-2e99875cb423"/>
    <xsd:element name="properties">
      <xsd:complexType>
        <xsd:sequence>
          <xsd:element name="documentManagement">
            <xsd:complexType>
              <xsd:all>
                <xsd:element ref="ns2:Types" minOccurs="0"/>
                <xsd:element ref="ns3:SharedWithUsers" minOccurs="0"/>
                <xsd:element ref="ns3:SharedWithDetails"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8013c0-c9ad-4814-811d-c523ae61a152" elementFormDefault="qualified">
    <xsd:import namespace="http://schemas.microsoft.com/office/2006/documentManagement/types"/>
    <xsd:import namespace="http://schemas.microsoft.com/office/infopath/2007/PartnerControls"/>
    <xsd:element name="Types" ma:index="8" nillable="true" ma:displayName="Types" ma:default="Presentations" ma:format="Dropdown" ma:internalName="Types">
      <xsd:simpleType>
        <xsd:restriction base="dms:Choice">
          <xsd:enumeration value="Presentations"/>
          <xsd:enumeration value="Handouts"/>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703378-c205-414f-b046-2e99875cb423"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ypes xmlns="228013c0-c9ad-4814-811d-c523ae61a152">Presentations</Types>
    <SharedWithUsers xmlns="24703378-c205-414f-b046-2e99875cb423">
      <UserInfo>
        <DisplayName>Sheldrew, Donald</DisplayName>
        <AccountId>3624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92DE47-103C-4000-BF93-A8054FC6D0C4}"/>
</file>

<file path=customXml/itemProps2.xml><?xml version="1.0" encoding="utf-8"?>
<ds:datastoreItem xmlns:ds="http://schemas.openxmlformats.org/officeDocument/2006/customXml" ds:itemID="{226A1386-9537-4EA6-B9A3-FB7D154FAC2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4703378-c205-414f-b046-2e99875cb423"/>
    <ds:schemaRef ds:uri="228013c0-c9ad-4814-811d-c523ae61a152"/>
    <ds:schemaRef ds:uri="http://www.w3.org/XML/1998/namespace"/>
    <ds:schemaRef ds:uri="http://purl.org/dc/dcmitype/"/>
  </ds:schemaRefs>
</ds:datastoreItem>
</file>

<file path=customXml/itemProps3.xml><?xml version="1.0" encoding="utf-8"?>
<ds:datastoreItem xmlns:ds="http://schemas.openxmlformats.org/officeDocument/2006/customXml" ds:itemID="{02617A5B-38EC-4037-96F9-B81D9FB1B3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CSC OVERVIEW 2017.05.17</Template>
  <TotalTime>1079</TotalTime>
  <Words>3994</Words>
  <Application>Microsoft Office PowerPoint</Application>
  <PresentationFormat>Widescreen</PresentationFormat>
  <Paragraphs>262</Paragraphs>
  <Slides>39</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ＭＳ Ｐゴシック</vt:lpstr>
      <vt:lpstr>Arial</vt:lpstr>
      <vt:lpstr>Calibri</vt:lpstr>
      <vt:lpstr>Mangal</vt:lpstr>
      <vt:lpstr>NeueHaasGroteskText Std</vt:lpstr>
      <vt:lpstr>MN.IT</vt:lpstr>
      <vt:lpstr>1_MN.IT</vt:lpstr>
      <vt:lpstr>Crisis Standards of Care Workshop  Overview Central Minnesota November 17th, 2017</vt:lpstr>
      <vt:lpstr>What does Crisis Standards of care look like? </vt:lpstr>
      <vt:lpstr>Overarching Goal</vt:lpstr>
      <vt:lpstr>How to do the greatest good…</vt:lpstr>
      <vt:lpstr>PowerPoint Presentation</vt:lpstr>
      <vt:lpstr>Influenza</vt:lpstr>
      <vt:lpstr>2012 - IOM</vt:lpstr>
      <vt:lpstr>PowerPoint Presentation</vt:lpstr>
      <vt:lpstr>Continuum of Disaster Care</vt:lpstr>
      <vt:lpstr>What is crisis care?</vt:lpstr>
      <vt:lpstr>Key Points</vt:lpstr>
      <vt:lpstr>MDH CSC FRAMEWORK</vt:lpstr>
      <vt:lpstr>Crisis Care Planning</vt:lpstr>
      <vt:lpstr>Ethics Core Elements</vt:lpstr>
      <vt:lpstr>CSC Ethics Workgroup</vt:lpstr>
      <vt:lpstr>Overview of Framework: Fundamental Commitments</vt:lpstr>
      <vt:lpstr>Legal Standard of Care</vt:lpstr>
      <vt:lpstr>Minnesota Emergency Laws </vt:lpstr>
      <vt:lpstr>MEMA – Emergency Declarations, Two types</vt:lpstr>
      <vt:lpstr>EMS</vt:lpstr>
      <vt:lpstr>PowerPoint Presentation</vt:lpstr>
      <vt:lpstr>PowerPoint Presentation</vt:lpstr>
      <vt:lpstr>EMS crisis care plan</vt:lpstr>
      <vt:lpstr>Hospitals</vt:lpstr>
      <vt:lpstr>PowerPoint Presentation</vt:lpstr>
      <vt:lpstr>PowerPoint Presentation</vt:lpstr>
      <vt:lpstr>PowerPoint Presentation</vt:lpstr>
      <vt:lpstr>PowerPoint Presentation</vt:lpstr>
      <vt:lpstr>PowerPoint Presentation</vt:lpstr>
      <vt:lpstr>PowerPoint Presentation</vt:lpstr>
      <vt:lpstr>“Plans are nothing. Planning is everything.”</vt:lpstr>
      <vt:lpstr>Health Care Coalitions</vt:lpstr>
      <vt:lpstr>PowerPoint Presentation</vt:lpstr>
      <vt:lpstr>Coalition Plan</vt:lpstr>
      <vt:lpstr>Hospital Plans</vt:lpstr>
      <vt:lpstr>The road ahead</vt:lpstr>
      <vt:lpstr>CSC Timeline</vt:lpstr>
      <vt:lpstr>Conclusion</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Crisis Standards of Care Workshop  Tornado and Pandemic Influenza Scenarios SW Minnesota June 29th 2017</dc:title>
  <dc:subject>PowerPoint Template</dc:subject>
  <dc:creator>McLachlan, Erin (MDH)</dc:creator>
  <cp:keywords>PowerPoint, Template</cp:keywords>
  <dc:description>Version 1.1, Released 8-2016</dc:description>
  <cp:lastModifiedBy>McLachlan, Erin (MDH)</cp:lastModifiedBy>
  <cp:revision>30</cp:revision>
  <dcterms:created xsi:type="dcterms:W3CDTF">2017-05-18T21:09:57Z</dcterms:created>
  <dcterms:modified xsi:type="dcterms:W3CDTF">2017-11-09T22:47:54Z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0x010100527A7DD659EC2640B011E7D5EBEF3655</vt:lpwstr>
  </property>
  <property fmtid="{D5CDD505-2E9C-101B-9397-08002B2CF9AE}" pid="3" name="_dlc_DocIdItemGuid">
    <vt:lpwstr>51612d0f-3fe8-4978-a8d9-f384c5e0293e</vt:lpwstr>
  </property>
</Properties>
</file>