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58" r:id="rId4"/>
    <p:sldId id="260" r:id="rId5"/>
    <p:sldId id="262" r:id="rId6"/>
    <p:sldId id="261" r:id="rId7"/>
    <p:sldId id="298" r:id="rId8"/>
    <p:sldId id="264" r:id="rId9"/>
    <p:sldId id="289" r:id="rId10"/>
    <p:sldId id="312" r:id="rId11"/>
    <p:sldId id="313" r:id="rId12"/>
    <p:sldId id="290" r:id="rId13"/>
    <p:sldId id="297" r:id="rId14"/>
    <p:sldId id="296" r:id="rId15"/>
    <p:sldId id="306" r:id="rId16"/>
    <p:sldId id="301" r:id="rId17"/>
    <p:sldId id="314" r:id="rId18"/>
    <p:sldId id="315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8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37D46-27C8-4ABF-B82A-83D5EF301930}" type="doc">
      <dgm:prSet loTypeId="urn:microsoft.com/office/officeart/2005/8/layout/process4" loCatId="process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E7C9F01-AAA3-4CBC-8C6E-A4BD62080930}">
      <dgm:prSet/>
      <dgm:spPr/>
      <dgm:t>
        <a:bodyPr/>
        <a:lstStyle/>
        <a:p>
          <a:r>
            <a:rPr lang="en-US"/>
            <a:t>Introductions and Objectives </a:t>
          </a:r>
        </a:p>
      </dgm:t>
    </dgm:pt>
    <dgm:pt modelId="{95722CC0-0E07-481C-8E0C-67C7F4F82290}" type="parTrans" cxnId="{C487BC2A-B34E-4D1A-8203-A36F14780015}">
      <dgm:prSet/>
      <dgm:spPr/>
      <dgm:t>
        <a:bodyPr/>
        <a:lstStyle/>
        <a:p>
          <a:endParaRPr lang="en-US"/>
        </a:p>
      </dgm:t>
    </dgm:pt>
    <dgm:pt modelId="{3DF42F04-9FF9-40C5-80E3-667AB3ED0DDF}" type="sibTrans" cxnId="{C487BC2A-B34E-4D1A-8203-A36F14780015}">
      <dgm:prSet/>
      <dgm:spPr/>
      <dgm:t>
        <a:bodyPr/>
        <a:lstStyle/>
        <a:p>
          <a:endParaRPr lang="en-US"/>
        </a:p>
      </dgm:t>
    </dgm:pt>
    <dgm:pt modelId="{5DF1B55D-DBD6-420E-9C44-71CBB11FFFAD}">
      <dgm:prSet/>
      <dgm:spPr/>
      <dgm:t>
        <a:bodyPr/>
        <a:lstStyle/>
        <a:p>
          <a:r>
            <a:rPr lang="en-US" dirty="0"/>
            <a:t>ALICE vs. Run, Hide, Fight</a:t>
          </a:r>
        </a:p>
      </dgm:t>
    </dgm:pt>
    <dgm:pt modelId="{19B1B8D7-4709-4FAE-B4AB-8A6D9730ADAF}" type="parTrans" cxnId="{D64C344D-168E-4C6B-B27D-FFCE5772342A}">
      <dgm:prSet/>
      <dgm:spPr/>
      <dgm:t>
        <a:bodyPr/>
        <a:lstStyle/>
        <a:p>
          <a:endParaRPr lang="en-US"/>
        </a:p>
      </dgm:t>
    </dgm:pt>
    <dgm:pt modelId="{7871EE47-812F-4514-96ED-260AA9958F3D}" type="sibTrans" cxnId="{D64C344D-168E-4C6B-B27D-FFCE5772342A}">
      <dgm:prSet/>
      <dgm:spPr/>
      <dgm:t>
        <a:bodyPr/>
        <a:lstStyle/>
        <a:p>
          <a:endParaRPr lang="en-US"/>
        </a:p>
      </dgm:t>
    </dgm:pt>
    <dgm:pt modelId="{014F37FB-32B9-415C-954C-9C9DE5A41131}">
      <dgm:prSet/>
      <dgm:spPr/>
      <dgm:t>
        <a:bodyPr/>
        <a:lstStyle/>
        <a:p>
          <a:r>
            <a:rPr lang="en-US" dirty="0"/>
            <a:t>Scenarios</a:t>
          </a:r>
        </a:p>
      </dgm:t>
    </dgm:pt>
    <dgm:pt modelId="{EA1DA5D0-121C-4F1C-8524-3C1835D6EC22}" type="parTrans" cxnId="{253D850B-9CCD-45B8-A018-321E6A3FE91C}">
      <dgm:prSet/>
      <dgm:spPr/>
      <dgm:t>
        <a:bodyPr/>
        <a:lstStyle/>
        <a:p>
          <a:endParaRPr lang="en-US"/>
        </a:p>
      </dgm:t>
    </dgm:pt>
    <dgm:pt modelId="{09BA332E-7B66-4E33-91B3-DB6D01BEBBA7}" type="sibTrans" cxnId="{253D850B-9CCD-45B8-A018-321E6A3FE91C}">
      <dgm:prSet/>
      <dgm:spPr/>
      <dgm:t>
        <a:bodyPr/>
        <a:lstStyle/>
        <a:p>
          <a:endParaRPr lang="en-US"/>
        </a:p>
      </dgm:t>
    </dgm:pt>
    <dgm:pt modelId="{0204E1C6-6887-4C46-A344-7AA61AF90006}">
      <dgm:prSet/>
      <dgm:spPr/>
      <dgm:t>
        <a:bodyPr/>
        <a:lstStyle/>
        <a:p>
          <a:r>
            <a:rPr lang="en-US"/>
            <a:t>Train-the-Trainer </a:t>
          </a:r>
        </a:p>
      </dgm:t>
    </dgm:pt>
    <dgm:pt modelId="{9FF94642-ADE3-4AF9-A238-73E088E0BC1D}" type="parTrans" cxnId="{30B25E26-0D7D-4DC6-AFC4-ECB083B8B9DC}">
      <dgm:prSet/>
      <dgm:spPr/>
      <dgm:t>
        <a:bodyPr/>
        <a:lstStyle/>
        <a:p>
          <a:endParaRPr lang="en-US"/>
        </a:p>
      </dgm:t>
    </dgm:pt>
    <dgm:pt modelId="{3AE418B9-B87E-49C5-8EDF-13A61E392B80}" type="sibTrans" cxnId="{30B25E26-0D7D-4DC6-AFC4-ECB083B8B9DC}">
      <dgm:prSet/>
      <dgm:spPr/>
      <dgm:t>
        <a:bodyPr/>
        <a:lstStyle/>
        <a:p>
          <a:endParaRPr lang="en-US"/>
        </a:p>
      </dgm:t>
    </dgm:pt>
    <dgm:pt modelId="{41270618-679A-42A4-83DC-E20E187E97EA}" type="pres">
      <dgm:prSet presAssocID="{6DA37D46-27C8-4ABF-B82A-83D5EF301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BDBE1-E4E1-41C5-ADFE-C17CDEDEAF02}" type="pres">
      <dgm:prSet presAssocID="{0204E1C6-6887-4C46-A344-7AA61AF90006}" presName="boxAndChildren" presStyleCnt="0"/>
      <dgm:spPr/>
    </dgm:pt>
    <dgm:pt modelId="{6839E295-684B-4CF7-BD15-0BE894A132D6}" type="pres">
      <dgm:prSet presAssocID="{0204E1C6-6887-4C46-A344-7AA61AF90006}" presName="parentTextBox" presStyleLbl="node1" presStyleIdx="0" presStyleCnt="4"/>
      <dgm:spPr/>
      <dgm:t>
        <a:bodyPr/>
        <a:lstStyle/>
        <a:p>
          <a:endParaRPr lang="en-US"/>
        </a:p>
      </dgm:t>
    </dgm:pt>
    <dgm:pt modelId="{6F95D982-ECD2-47B5-98A3-BF91CDE4DD27}" type="pres">
      <dgm:prSet presAssocID="{09BA332E-7B66-4E33-91B3-DB6D01BEBBA7}" presName="sp" presStyleCnt="0"/>
      <dgm:spPr/>
    </dgm:pt>
    <dgm:pt modelId="{6F781C12-3ECE-411E-8D53-13E80FFF17F1}" type="pres">
      <dgm:prSet presAssocID="{014F37FB-32B9-415C-954C-9C9DE5A41131}" presName="arrowAndChildren" presStyleCnt="0"/>
      <dgm:spPr/>
    </dgm:pt>
    <dgm:pt modelId="{D3D8F997-5DDB-4916-86BE-4A2B0B6DDAAA}" type="pres">
      <dgm:prSet presAssocID="{014F37FB-32B9-415C-954C-9C9DE5A41131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EAD086FD-3B46-4108-8CEF-62F613554875}" type="pres">
      <dgm:prSet presAssocID="{7871EE47-812F-4514-96ED-260AA9958F3D}" presName="sp" presStyleCnt="0"/>
      <dgm:spPr/>
    </dgm:pt>
    <dgm:pt modelId="{AE40CC8C-F3D5-4F7A-B454-FCBB982C1F3D}" type="pres">
      <dgm:prSet presAssocID="{5DF1B55D-DBD6-420E-9C44-71CBB11FFFAD}" presName="arrowAndChildren" presStyleCnt="0"/>
      <dgm:spPr/>
    </dgm:pt>
    <dgm:pt modelId="{D83C2B2C-80C8-475F-AAE8-A1440C26ECAE}" type="pres">
      <dgm:prSet presAssocID="{5DF1B55D-DBD6-420E-9C44-71CBB11FFFAD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9960953-876B-449B-996E-59646B0448B4}" type="pres">
      <dgm:prSet presAssocID="{3DF42F04-9FF9-40C5-80E3-667AB3ED0DDF}" presName="sp" presStyleCnt="0"/>
      <dgm:spPr/>
    </dgm:pt>
    <dgm:pt modelId="{90F20A2F-79F5-4F48-A99B-B8EA592446C2}" type="pres">
      <dgm:prSet presAssocID="{1E7C9F01-AAA3-4CBC-8C6E-A4BD62080930}" presName="arrowAndChildren" presStyleCnt="0"/>
      <dgm:spPr/>
    </dgm:pt>
    <dgm:pt modelId="{1FF0701E-8585-4336-B108-F9EB69812D7C}" type="pres">
      <dgm:prSet presAssocID="{1E7C9F01-AAA3-4CBC-8C6E-A4BD62080930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4A51DF6-1F35-48ED-8A29-9F393A8184B9}" type="presOf" srcId="{1E7C9F01-AAA3-4CBC-8C6E-A4BD62080930}" destId="{1FF0701E-8585-4336-B108-F9EB69812D7C}" srcOrd="0" destOrd="0" presId="urn:microsoft.com/office/officeart/2005/8/layout/process4"/>
    <dgm:cxn modelId="{30B25E26-0D7D-4DC6-AFC4-ECB083B8B9DC}" srcId="{6DA37D46-27C8-4ABF-B82A-83D5EF301930}" destId="{0204E1C6-6887-4C46-A344-7AA61AF90006}" srcOrd="3" destOrd="0" parTransId="{9FF94642-ADE3-4AF9-A238-73E088E0BC1D}" sibTransId="{3AE418B9-B87E-49C5-8EDF-13A61E392B80}"/>
    <dgm:cxn modelId="{C487BC2A-B34E-4D1A-8203-A36F14780015}" srcId="{6DA37D46-27C8-4ABF-B82A-83D5EF301930}" destId="{1E7C9F01-AAA3-4CBC-8C6E-A4BD62080930}" srcOrd="0" destOrd="0" parTransId="{95722CC0-0E07-481C-8E0C-67C7F4F82290}" sibTransId="{3DF42F04-9FF9-40C5-80E3-667AB3ED0DDF}"/>
    <dgm:cxn modelId="{F1F327EC-C01B-4FBE-88EA-D5BEEA6E3570}" type="presOf" srcId="{5DF1B55D-DBD6-420E-9C44-71CBB11FFFAD}" destId="{D83C2B2C-80C8-475F-AAE8-A1440C26ECAE}" srcOrd="0" destOrd="0" presId="urn:microsoft.com/office/officeart/2005/8/layout/process4"/>
    <dgm:cxn modelId="{3D10C4EF-39BB-4D2A-A50A-3C6CF729DA23}" type="presOf" srcId="{6DA37D46-27C8-4ABF-B82A-83D5EF301930}" destId="{41270618-679A-42A4-83DC-E20E187E97EA}" srcOrd="0" destOrd="0" presId="urn:microsoft.com/office/officeart/2005/8/layout/process4"/>
    <dgm:cxn modelId="{D64C344D-168E-4C6B-B27D-FFCE5772342A}" srcId="{6DA37D46-27C8-4ABF-B82A-83D5EF301930}" destId="{5DF1B55D-DBD6-420E-9C44-71CBB11FFFAD}" srcOrd="1" destOrd="0" parTransId="{19B1B8D7-4709-4FAE-B4AB-8A6D9730ADAF}" sibTransId="{7871EE47-812F-4514-96ED-260AA9958F3D}"/>
    <dgm:cxn modelId="{253D850B-9CCD-45B8-A018-321E6A3FE91C}" srcId="{6DA37D46-27C8-4ABF-B82A-83D5EF301930}" destId="{014F37FB-32B9-415C-954C-9C9DE5A41131}" srcOrd="2" destOrd="0" parTransId="{EA1DA5D0-121C-4F1C-8524-3C1835D6EC22}" sibTransId="{09BA332E-7B66-4E33-91B3-DB6D01BEBBA7}"/>
    <dgm:cxn modelId="{FE35EC09-8E09-410D-B939-2913CF30E302}" type="presOf" srcId="{014F37FB-32B9-415C-954C-9C9DE5A41131}" destId="{D3D8F997-5DDB-4916-86BE-4A2B0B6DDAAA}" srcOrd="0" destOrd="0" presId="urn:microsoft.com/office/officeart/2005/8/layout/process4"/>
    <dgm:cxn modelId="{2EC0D772-7755-4FCB-B25C-EB71D443C0EC}" type="presOf" srcId="{0204E1C6-6887-4C46-A344-7AA61AF90006}" destId="{6839E295-684B-4CF7-BD15-0BE894A132D6}" srcOrd="0" destOrd="0" presId="urn:microsoft.com/office/officeart/2005/8/layout/process4"/>
    <dgm:cxn modelId="{68E39721-4313-4B10-B448-D24953346065}" type="presParOf" srcId="{41270618-679A-42A4-83DC-E20E187E97EA}" destId="{AB7BDBE1-E4E1-41C5-ADFE-C17CDEDEAF02}" srcOrd="0" destOrd="0" presId="urn:microsoft.com/office/officeart/2005/8/layout/process4"/>
    <dgm:cxn modelId="{9FDF6B5E-D5D9-4C98-99FE-13B74A43B8B2}" type="presParOf" srcId="{AB7BDBE1-E4E1-41C5-ADFE-C17CDEDEAF02}" destId="{6839E295-684B-4CF7-BD15-0BE894A132D6}" srcOrd="0" destOrd="0" presId="urn:microsoft.com/office/officeart/2005/8/layout/process4"/>
    <dgm:cxn modelId="{A8A857F1-B61B-43C2-8EFF-7AA55997D5AE}" type="presParOf" srcId="{41270618-679A-42A4-83DC-E20E187E97EA}" destId="{6F95D982-ECD2-47B5-98A3-BF91CDE4DD27}" srcOrd="1" destOrd="0" presId="urn:microsoft.com/office/officeart/2005/8/layout/process4"/>
    <dgm:cxn modelId="{46956A8B-17D5-4C48-BE9F-9869F8E714BE}" type="presParOf" srcId="{41270618-679A-42A4-83DC-E20E187E97EA}" destId="{6F781C12-3ECE-411E-8D53-13E80FFF17F1}" srcOrd="2" destOrd="0" presId="urn:microsoft.com/office/officeart/2005/8/layout/process4"/>
    <dgm:cxn modelId="{5A5F92DA-58C3-45B6-AA7A-EFFF40004507}" type="presParOf" srcId="{6F781C12-3ECE-411E-8D53-13E80FFF17F1}" destId="{D3D8F997-5DDB-4916-86BE-4A2B0B6DDAAA}" srcOrd="0" destOrd="0" presId="urn:microsoft.com/office/officeart/2005/8/layout/process4"/>
    <dgm:cxn modelId="{E60FB932-D4C7-4B8C-94B4-05412C9BA143}" type="presParOf" srcId="{41270618-679A-42A4-83DC-E20E187E97EA}" destId="{EAD086FD-3B46-4108-8CEF-62F613554875}" srcOrd="3" destOrd="0" presId="urn:microsoft.com/office/officeart/2005/8/layout/process4"/>
    <dgm:cxn modelId="{CA5BBDBA-C09B-4296-9375-AB3D01A4184F}" type="presParOf" srcId="{41270618-679A-42A4-83DC-E20E187E97EA}" destId="{AE40CC8C-F3D5-4F7A-B454-FCBB982C1F3D}" srcOrd="4" destOrd="0" presId="urn:microsoft.com/office/officeart/2005/8/layout/process4"/>
    <dgm:cxn modelId="{18F82876-1956-4425-81D7-E940CAC2E6D0}" type="presParOf" srcId="{AE40CC8C-F3D5-4F7A-B454-FCBB982C1F3D}" destId="{D83C2B2C-80C8-475F-AAE8-A1440C26ECAE}" srcOrd="0" destOrd="0" presId="urn:microsoft.com/office/officeart/2005/8/layout/process4"/>
    <dgm:cxn modelId="{3CD35AC8-0188-4AC7-91E1-209CE8577D93}" type="presParOf" srcId="{41270618-679A-42A4-83DC-E20E187E97EA}" destId="{69960953-876B-449B-996E-59646B0448B4}" srcOrd="5" destOrd="0" presId="urn:microsoft.com/office/officeart/2005/8/layout/process4"/>
    <dgm:cxn modelId="{14ACE5B6-7869-4613-B2E0-3010CAA328D6}" type="presParOf" srcId="{41270618-679A-42A4-83DC-E20E187E97EA}" destId="{90F20A2F-79F5-4F48-A99B-B8EA592446C2}" srcOrd="6" destOrd="0" presId="urn:microsoft.com/office/officeart/2005/8/layout/process4"/>
    <dgm:cxn modelId="{DC6C248E-D3C2-48C3-9E76-022B962DA444}" type="presParOf" srcId="{90F20A2F-79F5-4F48-A99B-B8EA592446C2}" destId="{1FF0701E-8585-4336-B108-F9EB69812D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63B18-749B-406E-B24A-6715E2382A79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14F342E-C569-4D1C-9192-71682EF1F1F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Jenny Schmitz, All Clear </a:t>
          </a:r>
        </a:p>
      </dgm:t>
    </dgm:pt>
    <dgm:pt modelId="{4480C747-86BE-4D5F-A7F3-386BDC94025C}" type="parTrans" cxnId="{0D862AD7-3FCA-4CD2-BB70-4421295AE884}">
      <dgm:prSet/>
      <dgm:spPr/>
      <dgm:t>
        <a:bodyPr/>
        <a:lstStyle/>
        <a:p>
          <a:endParaRPr lang="en-US"/>
        </a:p>
      </dgm:t>
    </dgm:pt>
    <dgm:pt modelId="{4F64A322-1FBF-4F7E-B26E-C0EE7FACFA9D}" type="sibTrans" cxnId="{0D862AD7-3FCA-4CD2-BB70-4421295AE884}">
      <dgm:prSet/>
      <dgm:spPr/>
      <dgm:t>
        <a:bodyPr/>
        <a:lstStyle/>
        <a:p>
          <a:endParaRPr lang="en-US"/>
        </a:p>
      </dgm:t>
    </dgm:pt>
    <dgm:pt modelId="{2D32EC88-F398-4291-9C11-4E1753311A8C}">
      <dgm:prSet/>
      <dgm:spPr/>
      <dgm:t>
        <a:bodyPr/>
        <a:lstStyle/>
        <a:p>
          <a:r>
            <a:rPr lang="en-US" dirty="0"/>
            <a:t>Jeff Kolts,   JPK Consulting </a:t>
          </a:r>
        </a:p>
      </dgm:t>
    </dgm:pt>
    <dgm:pt modelId="{5895F13F-A54C-484D-9383-79A5BC236B2A}" type="parTrans" cxnId="{AEA6220B-9419-4F5B-86AB-A95C62103BB9}">
      <dgm:prSet/>
      <dgm:spPr/>
      <dgm:t>
        <a:bodyPr/>
        <a:lstStyle/>
        <a:p>
          <a:endParaRPr lang="en-US"/>
        </a:p>
      </dgm:t>
    </dgm:pt>
    <dgm:pt modelId="{C3D714A2-969A-421F-84DA-07D3C0C4DC54}" type="sibTrans" cxnId="{AEA6220B-9419-4F5B-86AB-A95C62103BB9}">
      <dgm:prSet/>
      <dgm:spPr/>
      <dgm:t>
        <a:bodyPr/>
        <a:lstStyle/>
        <a:p>
          <a:endParaRPr lang="en-US"/>
        </a:p>
      </dgm:t>
    </dgm:pt>
    <dgm:pt modelId="{00BE2693-31A5-4D8A-BD9F-7DEA76B8373B}" type="pres">
      <dgm:prSet presAssocID="{58263B18-749B-406E-B24A-6715E2382A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09FA0B-517D-4B09-A5F1-9A1F36B631B1}" type="pres">
      <dgm:prSet presAssocID="{814F342E-C569-4D1C-9192-71682EF1F1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44AD6-BB11-4914-93C9-6BBDCB0EE618}" type="pres">
      <dgm:prSet presAssocID="{4F64A322-1FBF-4F7E-B26E-C0EE7FACFA9D}" presName="spacer" presStyleCnt="0"/>
      <dgm:spPr/>
    </dgm:pt>
    <dgm:pt modelId="{85E04013-7256-450F-BB11-E35368B00388}" type="pres">
      <dgm:prSet presAssocID="{2D32EC88-F398-4291-9C11-4E1753311A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E10A52-09A5-41F1-8010-D67B020BC64B}" type="presOf" srcId="{2D32EC88-F398-4291-9C11-4E1753311A8C}" destId="{85E04013-7256-450F-BB11-E35368B00388}" srcOrd="0" destOrd="0" presId="urn:microsoft.com/office/officeart/2005/8/layout/vList2"/>
    <dgm:cxn modelId="{A9F59C59-3C78-4E29-97C3-FC7A89E8A139}" type="presOf" srcId="{58263B18-749B-406E-B24A-6715E2382A79}" destId="{00BE2693-31A5-4D8A-BD9F-7DEA76B8373B}" srcOrd="0" destOrd="0" presId="urn:microsoft.com/office/officeart/2005/8/layout/vList2"/>
    <dgm:cxn modelId="{AEA6220B-9419-4F5B-86AB-A95C62103BB9}" srcId="{58263B18-749B-406E-B24A-6715E2382A79}" destId="{2D32EC88-F398-4291-9C11-4E1753311A8C}" srcOrd="1" destOrd="0" parTransId="{5895F13F-A54C-484D-9383-79A5BC236B2A}" sibTransId="{C3D714A2-969A-421F-84DA-07D3C0C4DC54}"/>
    <dgm:cxn modelId="{EF1FF3B5-9942-46C6-B943-4B860D29680A}" type="presOf" srcId="{814F342E-C569-4D1C-9192-71682EF1F1FD}" destId="{D009FA0B-517D-4B09-A5F1-9A1F36B631B1}" srcOrd="0" destOrd="0" presId="urn:microsoft.com/office/officeart/2005/8/layout/vList2"/>
    <dgm:cxn modelId="{0D862AD7-3FCA-4CD2-BB70-4421295AE884}" srcId="{58263B18-749B-406E-B24A-6715E2382A79}" destId="{814F342E-C569-4D1C-9192-71682EF1F1FD}" srcOrd="0" destOrd="0" parTransId="{4480C747-86BE-4D5F-A7F3-386BDC94025C}" sibTransId="{4F64A322-1FBF-4F7E-B26E-C0EE7FACFA9D}"/>
    <dgm:cxn modelId="{F892EFA5-6AD0-42B8-BECF-B4B6CFB89E93}" type="presParOf" srcId="{00BE2693-31A5-4D8A-BD9F-7DEA76B8373B}" destId="{D009FA0B-517D-4B09-A5F1-9A1F36B631B1}" srcOrd="0" destOrd="0" presId="urn:microsoft.com/office/officeart/2005/8/layout/vList2"/>
    <dgm:cxn modelId="{C40F4E13-A1FD-4AFB-8697-F691243E457E}" type="presParOf" srcId="{00BE2693-31A5-4D8A-BD9F-7DEA76B8373B}" destId="{95944AD6-BB11-4914-93C9-6BBDCB0EE618}" srcOrd="1" destOrd="0" presId="urn:microsoft.com/office/officeart/2005/8/layout/vList2"/>
    <dgm:cxn modelId="{61C210CE-5F9C-41E6-8F63-D3184D27EA16}" type="presParOf" srcId="{00BE2693-31A5-4D8A-BD9F-7DEA76B8373B}" destId="{85E04013-7256-450F-BB11-E35368B0038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9E295-684B-4CF7-BD15-0BE894A132D6}">
      <dsp:nvSpPr>
        <dsp:cNvPr id="0" name=""/>
        <dsp:cNvSpPr/>
      </dsp:nvSpPr>
      <dsp:spPr>
        <a:xfrm>
          <a:off x="0" y="4634152"/>
          <a:ext cx="5098256" cy="1013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Train-the-Trainer </a:t>
          </a:r>
        </a:p>
      </dsp:txBody>
      <dsp:txXfrm>
        <a:off x="0" y="4634152"/>
        <a:ext cx="5098256" cy="1013839"/>
      </dsp:txXfrm>
    </dsp:sp>
    <dsp:sp modelId="{D3D8F997-5DDB-4916-86BE-4A2B0B6DDAAA}">
      <dsp:nvSpPr>
        <dsp:cNvPr id="0" name=""/>
        <dsp:cNvSpPr/>
      </dsp:nvSpPr>
      <dsp:spPr>
        <a:xfrm rot="10800000">
          <a:off x="0" y="3090074"/>
          <a:ext cx="5098256" cy="1559284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Scenarios</a:t>
          </a:r>
        </a:p>
      </dsp:txBody>
      <dsp:txXfrm rot="10800000">
        <a:off x="0" y="3090074"/>
        <a:ext cx="5098256" cy="1013176"/>
      </dsp:txXfrm>
    </dsp:sp>
    <dsp:sp modelId="{D83C2B2C-80C8-475F-AAE8-A1440C26ECAE}">
      <dsp:nvSpPr>
        <dsp:cNvPr id="0" name=""/>
        <dsp:cNvSpPr/>
      </dsp:nvSpPr>
      <dsp:spPr>
        <a:xfrm rot="10800000">
          <a:off x="0" y="1545997"/>
          <a:ext cx="5098256" cy="1559284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ALICE vs. Run, Hide, Fight</a:t>
          </a:r>
        </a:p>
      </dsp:txBody>
      <dsp:txXfrm rot="10800000">
        <a:off x="0" y="1545997"/>
        <a:ext cx="5098256" cy="1013176"/>
      </dsp:txXfrm>
    </dsp:sp>
    <dsp:sp modelId="{1FF0701E-8585-4336-B108-F9EB69812D7C}">
      <dsp:nvSpPr>
        <dsp:cNvPr id="0" name=""/>
        <dsp:cNvSpPr/>
      </dsp:nvSpPr>
      <dsp:spPr>
        <a:xfrm rot="10800000">
          <a:off x="0" y="1920"/>
          <a:ext cx="5098256" cy="1559284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Introductions and Objectives </a:t>
          </a:r>
        </a:p>
      </dsp:txBody>
      <dsp:txXfrm rot="10800000">
        <a:off x="0" y="1920"/>
        <a:ext cx="5098256" cy="1013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9FA0B-517D-4B09-A5F1-9A1F36B631B1}">
      <dsp:nvSpPr>
        <dsp:cNvPr id="0" name=""/>
        <dsp:cNvSpPr/>
      </dsp:nvSpPr>
      <dsp:spPr>
        <a:xfrm>
          <a:off x="0" y="647676"/>
          <a:ext cx="5098256" cy="209664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Jenny Schmitz, All Clear </a:t>
          </a:r>
        </a:p>
      </dsp:txBody>
      <dsp:txXfrm>
        <a:off x="102350" y="750026"/>
        <a:ext cx="4893556" cy="1891940"/>
      </dsp:txXfrm>
    </dsp:sp>
    <dsp:sp modelId="{85E04013-7256-450F-BB11-E35368B00388}">
      <dsp:nvSpPr>
        <dsp:cNvPr id="0" name=""/>
        <dsp:cNvSpPr/>
      </dsp:nvSpPr>
      <dsp:spPr>
        <a:xfrm>
          <a:off x="0" y="2905596"/>
          <a:ext cx="5098256" cy="20966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58383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58383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583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583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Jeff Kolts,   JPK Consulting </a:t>
          </a:r>
        </a:p>
      </dsp:txBody>
      <dsp:txXfrm>
        <a:off x="102350" y="3007946"/>
        <a:ext cx="4893556" cy="189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638845-592B-4EDB-B62E-EBEB311685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57C92-19D3-4AB5-B1CF-4FE4A91333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106B0B73-8554-4766-86C4-A0BE7A2A592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E1AAE-632A-401F-80AE-C6139AC79B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486F9-9C87-43FD-B379-9AEDF1AC8F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1F3E640A-7E4F-4979-B99D-699B15838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88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8AE3802-2651-487B-9FB8-25C6C91A489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0E9FB28-4909-4DCA-94EC-159AD341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A3A87079-C977-4CC4-9651-6C74B021F3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A6CCEF7-5C8B-4A55-8183-502CFC1F1B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Footer Placeholder 3">
            <a:extLst>
              <a:ext uri="{FF2B5EF4-FFF2-40B4-BE49-F238E27FC236}">
                <a16:creationId xmlns:a16="http://schemas.microsoft.com/office/drawing/2014/main" id="{1FD5B5F8-522B-4B7B-830A-DF28BA309E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CHECS Planning Retreat Survey Summary</a:t>
            </a:r>
          </a:p>
        </p:txBody>
      </p:sp>
      <p:sp>
        <p:nvSpPr>
          <p:cNvPr id="47109" name="Slide Number Placeholder 4">
            <a:extLst>
              <a:ext uri="{FF2B5EF4-FFF2-40B4-BE49-F238E27FC236}">
                <a16:creationId xmlns:a16="http://schemas.microsoft.com/office/drawing/2014/main" id="{EC511529-53E0-4966-BEAA-6EF4D31F0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A77913-4DC0-491D-9D2C-E35093B35E11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4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B7CF41F-0137-4C71-807D-551345EC43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07357505-2F38-47B6-97E0-0F5EE4D43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Footer Placeholder 3">
            <a:extLst>
              <a:ext uri="{FF2B5EF4-FFF2-40B4-BE49-F238E27FC236}">
                <a16:creationId xmlns:a16="http://schemas.microsoft.com/office/drawing/2014/main" id="{E8D7FBC6-3752-4EC4-AE8A-4F164CCC2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CHECS Planning Retreat Survey Summary</a:t>
            </a:r>
          </a:p>
        </p:txBody>
      </p:sp>
      <p:sp>
        <p:nvSpPr>
          <p:cNvPr id="48133" name="Slide Number Placeholder 4">
            <a:extLst>
              <a:ext uri="{FF2B5EF4-FFF2-40B4-BE49-F238E27FC236}">
                <a16:creationId xmlns:a16="http://schemas.microsoft.com/office/drawing/2014/main" id="{F90F2D39-8092-4D4F-B9D1-4E394E402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C5C4DA-94ED-412B-BBE5-81E086AB2D19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99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9FB28-4909-4DCA-94EC-159AD341D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8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B6C893-EE09-47BA-B03D-84E251F248DA}"/>
              </a:ext>
            </a:extLst>
          </p:cNvPr>
          <p:cNvSpPr/>
          <p:nvPr userDrawn="1"/>
        </p:nvSpPr>
        <p:spPr>
          <a:xfrm>
            <a:off x="-1" y="6159801"/>
            <a:ext cx="9144001" cy="707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08948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9E7BFDB-056B-417D-ACC9-A748A23AB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0374" y="6246155"/>
            <a:ext cx="2564294" cy="5286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1555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3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172198"/>
            <a:ext cx="9141619" cy="685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82" y="6172199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7263CE-E854-455F-894A-F2146CC03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8974" y="6306360"/>
            <a:ext cx="2335694" cy="4814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765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</p:spTree>
    <p:extLst>
      <p:ext uri="{BB962C8B-B14F-4D97-AF65-F5344CB8AC3E}">
        <p14:creationId xmlns:p14="http://schemas.microsoft.com/office/powerpoint/2010/main" val="163874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A55557-7EF0-4C75-9DE0-F723F1E1CB5C}"/>
              </a:ext>
            </a:extLst>
          </p:cNvPr>
          <p:cNvSpPr/>
          <p:nvPr userDrawn="1"/>
        </p:nvSpPr>
        <p:spPr>
          <a:xfrm>
            <a:off x="-1" y="6101947"/>
            <a:ext cx="9144001" cy="765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110043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CB2A23E-7D55-4353-9C88-313BCB95F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0374" y="6246155"/>
            <a:ext cx="2564294" cy="5286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6331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7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4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4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2" y="6162921"/>
            <a:ext cx="9141619" cy="695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6098913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E777B-50B2-49EC-833D-B42C81BF3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0374" y="6246155"/>
            <a:ext cx="2564294" cy="5286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1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9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9CAD897-D46E-4AD2-BD9B-49DD3E640873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101947"/>
            <a:ext cx="9144001" cy="765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0194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18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84421"/>
            <a:ext cx="7543801" cy="41846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1540" y="151029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F69B5-B5D4-4ED7-BC34-1E5D8A7CA7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70374" y="6246155"/>
            <a:ext cx="2564294" cy="5286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7649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96925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39825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rgbClr val="0070C0"/>
          </a:solidFill>
          <a:latin typeface="+mn-lt"/>
          <a:ea typeface="+mn-ea"/>
          <a:cs typeface="+mn-cs"/>
        </a:defRPr>
      </a:lvl3pPr>
      <a:lvl4pPr marL="1425575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4pPr>
      <a:lvl5pPr marL="1711325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rgbClr val="0070C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34199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Surviving an Active Threat: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A Train-the-Trainer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5295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Prepared for the Northwest Minnesota Healthcare Preparedness Coalition </a:t>
            </a:r>
          </a:p>
          <a:p>
            <a:pPr algn="ctr"/>
            <a:r>
              <a:rPr lang="en-US" dirty="0"/>
              <a:t>January 8, 2019</a:t>
            </a:r>
          </a:p>
        </p:txBody>
      </p:sp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51AB-CEA4-4A7B-8DDE-AD43C55C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 / INFORM vs.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C8D2F-0305-4E9F-8314-9090C4BD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included in Run, Hide, Fight</a:t>
            </a:r>
          </a:p>
          <a:p>
            <a:r>
              <a:rPr lang="en-US" dirty="0"/>
              <a:t>Understand what methods are available and to which staff </a:t>
            </a:r>
          </a:p>
          <a:p>
            <a:r>
              <a:rPr lang="en-US" dirty="0"/>
              <a:t>Initial Notification and Updated Information </a:t>
            </a:r>
          </a:p>
        </p:txBody>
      </p:sp>
    </p:spTree>
    <p:extLst>
      <p:ext uri="{BB962C8B-B14F-4D97-AF65-F5344CB8AC3E}">
        <p14:creationId xmlns:p14="http://schemas.microsoft.com/office/powerpoint/2010/main" val="160709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46BC-0337-43D2-A7BA-2197CF16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LOCKDOWN vs. HIDE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CA81-0E67-488F-A5A6-DCD7DBCC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55" y="1634200"/>
            <a:ext cx="7543801" cy="4418729"/>
          </a:xfrm>
        </p:spPr>
        <p:txBody>
          <a:bodyPr>
            <a:normAutofit/>
          </a:bodyPr>
          <a:lstStyle/>
          <a:p>
            <a:r>
              <a:rPr lang="en-US" dirty="0"/>
              <a:t>What does “Lockdown” mean?  </a:t>
            </a:r>
          </a:p>
          <a:p>
            <a:r>
              <a:rPr lang="en-US" dirty="0"/>
              <a:t>How to block your self in a room</a:t>
            </a:r>
          </a:p>
          <a:p>
            <a:r>
              <a:rPr lang="en-US" dirty="0"/>
              <a:t>Consider:</a:t>
            </a:r>
          </a:p>
          <a:p>
            <a:pPr lvl="1"/>
            <a:r>
              <a:rPr lang="en-US" dirty="0"/>
              <a:t>How does the door swing? </a:t>
            </a:r>
          </a:p>
          <a:p>
            <a:pPr lvl="1"/>
            <a:r>
              <a:rPr lang="en-US" dirty="0"/>
              <a:t>Is there a window?  </a:t>
            </a:r>
          </a:p>
          <a:p>
            <a:pPr lvl="1"/>
            <a:r>
              <a:rPr lang="en-US" dirty="0"/>
              <a:t>Does the door lock?  </a:t>
            </a:r>
          </a:p>
          <a:p>
            <a:pPr lvl="1"/>
            <a:r>
              <a:rPr lang="en-US" dirty="0"/>
              <a:t>Who has access to the door?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Things Worth Believing In">
            <a:extLst>
              <a:ext uri="{FF2B5EF4-FFF2-40B4-BE49-F238E27FC236}">
                <a16:creationId xmlns:a16="http://schemas.microsoft.com/office/drawing/2014/main" id="{0F0A7924-B0B8-4814-9920-D9631E10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5" y="1748547"/>
            <a:ext cx="5622877" cy="42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E46BC-0337-43D2-A7BA-2197CF16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LOCKDOWN vs. HIDE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CA81-0E67-488F-A5A6-DCD7DBCC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94" y="1504993"/>
            <a:ext cx="7543801" cy="663492"/>
          </a:xfrm>
        </p:spPr>
        <p:txBody>
          <a:bodyPr/>
          <a:lstStyle/>
          <a:p>
            <a:r>
              <a:rPr lang="en-US" dirty="0"/>
              <a:t>Cover and Concealment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9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2848A-CC1A-4305-B544-DFA081F27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02" y="84138"/>
            <a:ext cx="7966596" cy="59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7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09E9F8-F5F3-4360-9186-6309244C1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5" y="218661"/>
            <a:ext cx="7710143" cy="57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id="{3D4F8633-740E-4B5F-B9F5-6E06C0EA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" y="167148"/>
            <a:ext cx="7420077" cy="55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9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70D44C-36AB-4938-AFE8-BB1C1920F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10" y="635919"/>
            <a:ext cx="8391779" cy="44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7CB9-4F15-42B2-9D75-B2840C3B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 vs. COUNTER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5A7F-E142-46B7-B1D5-7A4D1F9A3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Fight </a:t>
            </a:r>
          </a:p>
          <a:p>
            <a:pPr lvl="1"/>
            <a:r>
              <a:rPr lang="en-US" dirty="0"/>
              <a:t>Hands on method</a:t>
            </a:r>
          </a:p>
          <a:p>
            <a:pPr lvl="1"/>
            <a:r>
              <a:rPr lang="en-US" dirty="0"/>
              <a:t>Use weapons around you </a:t>
            </a:r>
          </a:p>
          <a:p>
            <a:pPr lvl="1"/>
            <a:r>
              <a:rPr lang="en-US" dirty="0"/>
              <a:t>Alone or in a group </a:t>
            </a:r>
          </a:p>
          <a:p>
            <a:r>
              <a:rPr lang="en-US" dirty="0"/>
              <a:t>Counter</a:t>
            </a:r>
          </a:p>
          <a:p>
            <a:pPr lvl="1"/>
            <a:r>
              <a:rPr lang="en-US" dirty="0"/>
              <a:t>Interrupt the process of shooting accurately </a:t>
            </a:r>
          </a:p>
          <a:p>
            <a:pPr lvl="1"/>
            <a:r>
              <a:rPr lang="en-US" dirty="0"/>
              <a:t>Power in numbers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6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40D07F-60F8-4465-BA8F-262AACDE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58" y="894245"/>
            <a:ext cx="3915342" cy="4069727"/>
          </a:xfrm>
          <a:prstGeom prst="rect">
            <a:avLst/>
          </a:prstGeom>
        </p:spPr>
      </p:pic>
      <p:sp>
        <p:nvSpPr>
          <p:cNvPr id="5" name="AutoShape 2" descr="Image result for OODA loop">
            <a:extLst>
              <a:ext uri="{FF2B5EF4-FFF2-40B4-BE49-F238E27FC236}">
                <a16:creationId xmlns:a16="http://schemas.microsoft.com/office/drawing/2014/main" id="{3641DC2C-4B36-4718-90CF-07956199D4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E5DE19-CE16-4B0F-B754-95A5E81246DF}"/>
              </a:ext>
            </a:extLst>
          </p:cNvPr>
          <p:cNvSpPr txBox="1">
            <a:spLocks/>
          </p:cNvSpPr>
          <p:nvPr/>
        </p:nvSpPr>
        <p:spPr>
          <a:xfrm>
            <a:off x="5141326" y="1495564"/>
            <a:ext cx="3022738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COUNTER: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/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OODA LOOP</a:t>
            </a:r>
          </a:p>
        </p:txBody>
      </p:sp>
    </p:spTree>
    <p:extLst>
      <p:ext uri="{BB962C8B-B14F-4D97-AF65-F5344CB8AC3E}">
        <p14:creationId xmlns:p14="http://schemas.microsoft.com/office/powerpoint/2010/main" val="276574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B06773-C4A0-41ED-A6FF-B4D39C443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7" t="19685" r="14541" b="1738"/>
          <a:stretch/>
        </p:blipFill>
        <p:spPr>
          <a:xfrm>
            <a:off x="159488" y="489098"/>
            <a:ext cx="8846289" cy="50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5BAE0-3242-4770-8AB8-459FE4BF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6550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37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E5C06-DADE-4C7E-BEA1-278565E8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3" y="516835"/>
            <a:ext cx="2673626" cy="577284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Workshop Instructors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188155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32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0ADB-2C6B-41DF-8E85-006B0129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2EF7-26F0-476C-978B-D9526BFB7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Teach active threat response techniques for a healthcare setting.  </a:t>
            </a:r>
          </a:p>
          <a:p>
            <a:pPr marL="285750" indent="-285750"/>
            <a:r>
              <a:rPr lang="en-US" dirty="0"/>
              <a:t>Provide an opportunity for attendees to implement response techniques in a simulated scenario.  </a:t>
            </a:r>
          </a:p>
          <a:p>
            <a:pPr marL="285750" indent="-285750"/>
            <a:r>
              <a:rPr lang="en-US" dirty="0"/>
              <a:t>Provide attendees with tools and templates to teach the response to an active threat in their facility. </a:t>
            </a:r>
            <a:r>
              <a:rPr lang="en-US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645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53AADD3-5275-4C96-B167-E26AD739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FA6E1-8501-46A2-A60A-A38C3970D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55" y="1684421"/>
            <a:ext cx="7543800" cy="418467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Georgia" panose="02040502050405020303" pitchFamily="18" charset="0"/>
              <a:buNone/>
              <a:defRPr/>
            </a:pPr>
            <a:r>
              <a:rPr lang="en-US" dirty="0"/>
              <a:t>An “Active Shooter” is:</a:t>
            </a:r>
            <a:endParaRPr lang="en-US" sz="1500" dirty="0">
              <a:solidFill>
                <a:schemeClr val="tx2"/>
              </a:solidFill>
            </a:endParaRPr>
          </a:p>
          <a:p>
            <a:pPr marL="639445" indent="-4572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An individual actively engaged in killing or attempting to kill people in a confined and populated area </a:t>
            </a:r>
          </a:p>
          <a:p>
            <a:pPr marL="639445" indent="-4572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In most cases, active shooters use firearm(s)</a:t>
            </a:r>
          </a:p>
          <a:p>
            <a:pPr marL="639445" indent="-4572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There is no pattern or method to their selection of victims.  </a:t>
            </a:r>
          </a:p>
          <a:p>
            <a:pPr marL="182245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27432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00" dirty="0"/>
          </a:p>
          <a:p>
            <a:pPr marL="27432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00" dirty="0"/>
          </a:p>
          <a:p>
            <a:pPr marL="27432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00" dirty="0"/>
          </a:p>
          <a:p>
            <a:pPr marL="27432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2"/>
                </a:solidFill>
              </a:rPr>
              <a:t>Source: US Department of Homeland Security, 2009</a:t>
            </a:r>
          </a:p>
        </p:txBody>
      </p:sp>
    </p:spTree>
    <p:extLst>
      <p:ext uri="{BB962C8B-B14F-4D97-AF65-F5344CB8AC3E}">
        <p14:creationId xmlns:p14="http://schemas.microsoft.com/office/powerpoint/2010/main" val="207096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6A056C8-2C8A-4C9D-82B1-B567A156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Active Shooters in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4FEA3-D5CE-49A8-9F20-985D94325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681451"/>
            <a:ext cx="7764780" cy="445611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Georgia" panose="02040502050405020303" pitchFamily="18" charset="0"/>
              <a:buNone/>
              <a:defRPr/>
            </a:pPr>
            <a:r>
              <a:rPr lang="en-US" sz="3300" dirty="0"/>
              <a:t>In Hospitals between 2000-2011: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154 hospital-related shootings 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91 (59%) inside hospital building; 63 (41%) on hospital grounds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Emergency Department is 30% of shootings (31 in ED, 13 in Ambulance Bay or parking lot)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138 shootings (91%) had a single male perpetrator 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112 (75%) were highly targeted (grudge, suicide, ill relative, or escape attempt)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235 victims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94 (61%) had only one victim</a:t>
            </a:r>
          </a:p>
          <a:p>
            <a:pPr marL="27432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dirty="0"/>
          </a:p>
          <a:p>
            <a:pPr marL="27432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" dirty="0">
                <a:solidFill>
                  <a:schemeClr val="tx2"/>
                </a:solidFill>
              </a:rPr>
              <a:t>Source: </a:t>
            </a:r>
            <a:r>
              <a:rPr lang="en-US" sz="800" dirty="0" err="1">
                <a:solidFill>
                  <a:schemeClr val="tx2"/>
                </a:solidFill>
              </a:rPr>
              <a:t>Kelen</a:t>
            </a:r>
            <a:r>
              <a:rPr lang="en-US" sz="800" dirty="0">
                <a:solidFill>
                  <a:schemeClr val="tx2"/>
                </a:solidFill>
              </a:rPr>
              <a:t>, et al. Annals of </a:t>
            </a:r>
            <a:r>
              <a:rPr lang="en-US" sz="800" dirty="0" err="1">
                <a:solidFill>
                  <a:schemeClr val="tx2"/>
                </a:solidFill>
              </a:rPr>
              <a:t>Emerg</a:t>
            </a:r>
            <a:r>
              <a:rPr lang="en-US" sz="800" dirty="0">
                <a:solidFill>
                  <a:schemeClr val="tx2"/>
                </a:solidFill>
              </a:rPr>
              <a:t> Med, 2012</a:t>
            </a:r>
          </a:p>
        </p:txBody>
      </p:sp>
    </p:spTree>
    <p:extLst>
      <p:ext uri="{BB962C8B-B14F-4D97-AF65-F5344CB8AC3E}">
        <p14:creationId xmlns:p14="http://schemas.microsoft.com/office/powerpoint/2010/main" val="10032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51BC2C-37B9-4974-9616-2178DBC6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 Today: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200D3E-1317-42B8-B829-6399E31F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83158"/>
            <a:ext cx="4326557" cy="3753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 active aspect inherently implies that both law enforcement personnel and </a:t>
            </a:r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</a:rPr>
              <a:t>citizens have the potential to affect the outcome of the event based upon their responses</a:t>
            </a:r>
            <a:r>
              <a:rPr lang="en-US" i="1" dirty="0"/>
              <a:t>.”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E9CEF-87C3-4520-988B-1E8227C0B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16" t="18710" r="32808" b="4015"/>
          <a:stretch/>
        </p:blipFill>
        <p:spPr>
          <a:xfrm>
            <a:off x="5195235" y="1660665"/>
            <a:ext cx="3171525" cy="41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8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E310C-0585-4A57-AC65-0EA654FE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41126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ALICE vs. RHF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DCCF7-8446-4959-B58B-36D8C4D94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76932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D6945-BC16-4B30-A07F-964E4183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24753"/>
          </a:xfrm>
        </p:spPr>
        <p:txBody>
          <a:bodyPr/>
          <a:lstStyle/>
          <a:p>
            <a:r>
              <a:rPr lang="en-US" dirty="0"/>
              <a:t>ALICE vs. Run, Hide, Fight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D0BCF-3B2B-4773-BF05-CEE02900C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1628704"/>
            <a:ext cx="2370616" cy="73628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ALICE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0D7F7-ED53-4200-90F7-C15AA6215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300" y="2364986"/>
            <a:ext cx="3703320" cy="3504108"/>
          </a:xfrm>
        </p:spPr>
        <p:txBody>
          <a:bodyPr>
            <a:normAutofit/>
          </a:bodyPr>
          <a:lstStyle/>
          <a:p>
            <a:r>
              <a:rPr lang="en-US" sz="3600" dirty="0"/>
              <a:t>A = Alert</a:t>
            </a:r>
          </a:p>
          <a:p>
            <a:r>
              <a:rPr lang="en-US" sz="3600" dirty="0"/>
              <a:t>L = Lockdown</a:t>
            </a:r>
          </a:p>
          <a:p>
            <a:r>
              <a:rPr lang="en-US" sz="3600" dirty="0"/>
              <a:t>I = Inform</a:t>
            </a:r>
          </a:p>
          <a:p>
            <a:r>
              <a:rPr lang="en-US" sz="3600" dirty="0"/>
              <a:t>C = Counter</a:t>
            </a:r>
          </a:p>
          <a:p>
            <a:r>
              <a:rPr lang="en-US" sz="3600" dirty="0"/>
              <a:t>E = Evacuate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BF037D-DF04-4DD6-AA96-5EFE90604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6966" y="1628704"/>
            <a:ext cx="3703320" cy="736282"/>
          </a:xfrm>
        </p:spPr>
        <p:txBody>
          <a:bodyPr>
            <a:normAutofit fontScale="92500"/>
          </a:bodyPr>
          <a:lstStyle/>
          <a:p>
            <a:pPr algn="r"/>
            <a:r>
              <a:rPr lang="en-US" sz="3200" b="1" dirty="0">
                <a:solidFill>
                  <a:schemeClr val="accent2"/>
                </a:solidFill>
              </a:rPr>
              <a:t>Run, hide, fight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96A754-55BC-4A3F-ADFD-744C06F7C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0944" y="2364986"/>
            <a:ext cx="2245815" cy="3504108"/>
          </a:xfrm>
        </p:spPr>
        <p:txBody>
          <a:bodyPr>
            <a:normAutofit/>
          </a:bodyPr>
          <a:lstStyle/>
          <a:p>
            <a:r>
              <a:rPr lang="en-US" sz="3600" dirty="0"/>
              <a:t>Run</a:t>
            </a:r>
          </a:p>
          <a:p>
            <a:r>
              <a:rPr lang="en-US" sz="3600" dirty="0"/>
              <a:t>Hide</a:t>
            </a:r>
          </a:p>
          <a:p>
            <a:r>
              <a:rPr lang="en-US" sz="3600" dirty="0"/>
              <a:t>Fight</a:t>
            </a:r>
          </a:p>
          <a:p>
            <a:endParaRPr lang="en-US" sz="4400" dirty="0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54CFE666-E261-463F-BD62-B8CFD5016C5A}"/>
              </a:ext>
            </a:extLst>
          </p:cNvPr>
          <p:cNvSpPr/>
          <p:nvPr/>
        </p:nvSpPr>
        <p:spPr>
          <a:xfrm rot="18849960">
            <a:off x="3180241" y="3884320"/>
            <a:ext cx="3483575" cy="238726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BCC21B13-4237-4D07-918F-7826B1AD6A15}"/>
              </a:ext>
            </a:extLst>
          </p:cNvPr>
          <p:cNvSpPr/>
          <p:nvPr/>
        </p:nvSpPr>
        <p:spPr>
          <a:xfrm>
            <a:off x="3794078" y="3202291"/>
            <a:ext cx="2326866" cy="264765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5FD660F9-E5EC-4A30-950B-BF0BD8320677}"/>
              </a:ext>
            </a:extLst>
          </p:cNvPr>
          <p:cNvSpPr/>
          <p:nvPr/>
        </p:nvSpPr>
        <p:spPr>
          <a:xfrm rot="20732973">
            <a:off x="3420055" y="4180222"/>
            <a:ext cx="2720073" cy="27694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All Clear Tamplat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0000"/>
      </a:accent1>
      <a:accent2>
        <a:srgbClr val="013974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2801</TotalTime>
  <Words>398</Words>
  <Application>Microsoft Office PowerPoint</Application>
  <PresentationFormat>On-screen Show (4:3)</PresentationFormat>
  <Paragraphs>81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Franklin Gothic Book</vt:lpstr>
      <vt:lpstr>Franklin Gothic Medium</vt:lpstr>
      <vt:lpstr>Georgia</vt:lpstr>
      <vt:lpstr>Wingdings</vt:lpstr>
      <vt:lpstr>Retrospect</vt:lpstr>
      <vt:lpstr>Surviving an Active Threat:  A Train-the-Trainer Course</vt:lpstr>
      <vt:lpstr>Agenda</vt:lpstr>
      <vt:lpstr>Workshop Instructors</vt:lpstr>
      <vt:lpstr>Objectives</vt:lpstr>
      <vt:lpstr>Definition </vt:lpstr>
      <vt:lpstr>Active Shooters in Hospitals</vt:lpstr>
      <vt:lpstr>Our Goal Today: </vt:lpstr>
      <vt:lpstr>ALICE vs. RHF</vt:lpstr>
      <vt:lpstr>ALICE vs. Run, Hide, Fight </vt:lpstr>
      <vt:lpstr>ALERT / INFORM vs. ?</vt:lpstr>
      <vt:lpstr>LOCKDOWN vs. HIDE</vt:lpstr>
      <vt:lpstr>LOCKDOWN vs. HIDE</vt:lpstr>
      <vt:lpstr>PowerPoint Presentation</vt:lpstr>
      <vt:lpstr>PowerPoint Presentation</vt:lpstr>
      <vt:lpstr>PowerPoint Presentation</vt:lpstr>
      <vt:lpstr>PowerPoint Presentation</vt:lpstr>
      <vt:lpstr>FIGHT vs. COUNTER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Peterson</dc:creator>
  <cp:lastModifiedBy>Amy Card</cp:lastModifiedBy>
  <cp:revision>58</cp:revision>
  <cp:lastPrinted>2017-07-11T14:53:54Z</cp:lastPrinted>
  <dcterms:created xsi:type="dcterms:W3CDTF">2014-09-12T02:11:56Z</dcterms:created>
  <dcterms:modified xsi:type="dcterms:W3CDTF">2019-01-10T16:25:43Z</dcterms:modified>
</cp:coreProperties>
</file>