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wdp" ContentType="image/vnd.ms-photo"/>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4"/>
  </p:sldMasterIdLst>
  <p:notesMasterIdLst>
    <p:notesMasterId r:id="rId37"/>
  </p:notesMasterIdLst>
  <p:handoutMasterIdLst>
    <p:handoutMasterId r:id="rId38"/>
  </p:handoutMasterIdLst>
  <p:sldIdLst>
    <p:sldId id="392" r:id="rId5"/>
    <p:sldId id="325" r:id="rId6"/>
    <p:sldId id="409" r:id="rId7"/>
    <p:sldId id="326" r:id="rId8"/>
    <p:sldId id="373" r:id="rId9"/>
    <p:sldId id="370" r:id="rId10"/>
    <p:sldId id="374" r:id="rId11"/>
    <p:sldId id="308" r:id="rId12"/>
    <p:sldId id="411" r:id="rId13"/>
    <p:sldId id="439" r:id="rId14"/>
    <p:sldId id="441" r:id="rId15"/>
    <p:sldId id="414" r:id="rId16"/>
    <p:sldId id="442" r:id="rId17"/>
    <p:sldId id="437" r:id="rId18"/>
    <p:sldId id="416" r:id="rId19"/>
    <p:sldId id="419" r:id="rId20"/>
    <p:sldId id="413" r:id="rId21"/>
    <p:sldId id="443" r:id="rId22"/>
    <p:sldId id="438" r:id="rId23"/>
    <p:sldId id="417" r:id="rId24"/>
    <p:sldId id="420" r:id="rId25"/>
    <p:sldId id="421" r:id="rId26"/>
    <p:sldId id="423" r:id="rId27"/>
    <p:sldId id="428" r:id="rId28"/>
    <p:sldId id="432" r:id="rId29"/>
    <p:sldId id="418" r:id="rId30"/>
    <p:sldId id="433" r:id="rId31"/>
    <p:sldId id="435" r:id="rId32"/>
    <p:sldId id="436" r:id="rId33"/>
    <p:sldId id="305" r:id="rId34"/>
    <p:sldId id="440" r:id="rId35"/>
    <p:sldId id="307" r:id="rId36"/>
  </p:sldIdLst>
  <p:sldSz cx="9144000" cy="6858000" type="screen4x3"/>
  <p:notesSz cx="6858000" cy="919956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9933"/>
    <a:srgbClr val="76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010" autoAdjust="0"/>
    <p:restoredTop sz="66452" autoAdjust="0"/>
  </p:normalViewPr>
  <p:slideViewPr>
    <p:cSldViewPr snapToGrid="0" snapToObjects="1">
      <p:cViewPr>
        <p:scale>
          <a:sx n="50" d="100"/>
          <a:sy n="50" d="100"/>
        </p:scale>
        <p:origin x="-4112" y="-1176"/>
      </p:cViewPr>
      <p:guideLst>
        <p:guide orient="horz" pos="2160"/>
        <p:guide pos="2880"/>
      </p:guideLst>
    </p:cSldViewPr>
  </p:slideViewPr>
  <p:notesTextViewPr>
    <p:cViewPr>
      <p:scale>
        <a:sx n="100" d="100"/>
        <a:sy n="100" d="100"/>
      </p:scale>
      <p:origin x="0" y="8"/>
    </p:cViewPr>
  </p:notesTextViewPr>
  <p:sorterViewPr>
    <p:cViewPr>
      <p:scale>
        <a:sx n="66" d="100"/>
        <a:sy n="66" d="100"/>
      </p:scale>
      <p:origin x="0" y="0"/>
    </p:cViewPr>
  </p:sorterViewPr>
  <p:notesViewPr>
    <p:cSldViewPr snapToGrid="0" snapToObjects="1">
      <p:cViewPr varScale="1">
        <p:scale>
          <a:sx n="59" d="100"/>
          <a:sy n="59" d="100"/>
        </p:scale>
        <p:origin x="-1670" y="-82"/>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2115" cy="460295"/>
          </a:xfrm>
          <a:prstGeom prst="rect">
            <a:avLst/>
          </a:prstGeom>
          <a:noFill/>
          <a:ln w="9525">
            <a:noFill/>
            <a:miter lim="800000"/>
            <a:headEnd/>
            <a:tailEnd/>
          </a:ln>
        </p:spPr>
        <p:txBody>
          <a:bodyPr vert="horz" wrap="square" lIns="91754" tIns="45877" rIns="91754" bIns="45877" numCol="1" anchor="t" anchorCtr="0" compatLnSpc="1">
            <a:prstTxWarp prst="textNoShape">
              <a:avLst/>
            </a:prstTxWarp>
          </a:bodyPr>
          <a:lstStyle>
            <a:lvl1pPr defTabSz="458822">
              <a:defRPr sz="1200">
                <a:latin typeface="Calibri" pitchFamily="34" charset="0"/>
              </a:defRPr>
            </a:lvl1pPr>
          </a:lstStyle>
          <a:p>
            <a:pPr>
              <a:defRPr/>
            </a:pPr>
            <a:endParaRPr lang="en-US"/>
          </a:p>
        </p:txBody>
      </p:sp>
      <p:sp>
        <p:nvSpPr>
          <p:cNvPr id="65539" name="Rectangle 3"/>
          <p:cNvSpPr>
            <a:spLocks noGrp="1" noChangeArrowheads="1"/>
          </p:cNvSpPr>
          <p:nvPr>
            <p:ph type="dt" sz="quarter" idx="1"/>
          </p:nvPr>
        </p:nvSpPr>
        <p:spPr bwMode="auto">
          <a:xfrm>
            <a:off x="3884316" y="0"/>
            <a:ext cx="2972115" cy="460295"/>
          </a:xfrm>
          <a:prstGeom prst="rect">
            <a:avLst/>
          </a:prstGeom>
          <a:noFill/>
          <a:ln w="9525">
            <a:noFill/>
            <a:miter lim="800000"/>
            <a:headEnd/>
            <a:tailEnd/>
          </a:ln>
        </p:spPr>
        <p:txBody>
          <a:bodyPr vert="horz" wrap="square" lIns="91754" tIns="45877" rIns="91754" bIns="45877" numCol="1" anchor="t" anchorCtr="0" compatLnSpc="1">
            <a:prstTxWarp prst="textNoShape">
              <a:avLst/>
            </a:prstTxWarp>
          </a:bodyPr>
          <a:lstStyle>
            <a:lvl1pPr algn="r" defTabSz="458822">
              <a:defRPr sz="1200">
                <a:latin typeface="Calibri" pitchFamily="34" charset="0"/>
              </a:defRPr>
            </a:lvl1pPr>
          </a:lstStyle>
          <a:p>
            <a:pPr>
              <a:defRPr/>
            </a:pPr>
            <a:fld id="{F8618DE4-E3FF-4FB8-ACA8-08BC8D139689}" type="datetimeFigureOut">
              <a:rPr lang="en-US"/>
              <a:pPr>
                <a:defRPr/>
              </a:pPr>
              <a:t>9/11/18</a:t>
            </a:fld>
            <a:endParaRPr lang="en-US"/>
          </a:p>
        </p:txBody>
      </p:sp>
      <p:sp>
        <p:nvSpPr>
          <p:cNvPr id="65540" name="Rectangle 4"/>
          <p:cNvSpPr>
            <a:spLocks noGrp="1" noChangeArrowheads="1"/>
          </p:cNvSpPr>
          <p:nvPr>
            <p:ph type="ftr" sz="quarter" idx="2"/>
          </p:nvPr>
        </p:nvSpPr>
        <p:spPr bwMode="auto">
          <a:xfrm>
            <a:off x="0" y="8737687"/>
            <a:ext cx="2972115" cy="460295"/>
          </a:xfrm>
          <a:prstGeom prst="rect">
            <a:avLst/>
          </a:prstGeom>
          <a:noFill/>
          <a:ln w="9525">
            <a:noFill/>
            <a:miter lim="800000"/>
            <a:headEnd/>
            <a:tailEnd/>
          </a:ln>
        </p:spPr>
        <p:txBody>
          <a:bodyPr vert="horz" wrap="square" lIns="91754" tIns="45877" rIns="91754" bIns="45877" numCol="1" anchor="b" anchorCtr="0" compatLnSpc="1">
            <a:prstTxWarp prst="textNoShape">
              <a:avLst/>
            </a:prstTxWarp>
          </a:bodyPr>
          <a:lstStyle>
            <a:lvl1pPr defTabSz="458822">
              <a:defRPr sz="1200">
                <a:latin typeface="Calibri" pitchFamily="34" charset="0"/>
              </a:defRPr>
            </a:lvl1pPr>
          </a:lstStyle>
          <a:p>
            <a:pPr>
              <a:defRPr/>
            </a:pPr>
            <a:endParaRPr lang="en-US"/>
          </a:p>
        </p:txBody>
      </p:sp>
      <p:sp>
        <p:nvSpPr>
          <p:cNvPr id="65541" name="Rectangle 5"/>
          <p:cNvSpPr>
            <a:spLocks noGrp="1" noChangeArrowheads="1"/>
          </p:cNvSpPr>
          <p:nvPr>
            <p:ph type="sldNum" sz="quarter" idx="3"/>
          </p:nvPr>
        </p:nvSpPr>
        <p:spPr bwMode="auto">
          <a:xfrm>
            <a:off x="3884316" y="8737687"/>
            <a:ext cx="2972115" cy="460295"/>
          </a:xfrm>
          <a:prstGeom prst="rect">
            <a:avLst/>
          </a:prstGeom>
          <a:noFill/>
          <a:ln w="9525">
            <a:noFill/>
            <a:miter lim="800000"/>
            <a:headEnd/>
            <a:tailEnd/>
          </a:ln>
        </p:spPr>
        <p:txBody>
          <a:bodyPr vert="horz" wrap="square" lIns="91754" tIns="45877" rIns="91754" bIns="45877" numCol="1" anchor="b" anchorCtr="0" compatLnSpc="1">
            <a:prstTxWarp prst="textNoShape">
              <a:avLst/>
            </a:prstTxWarp>
          </a:bodyPr>
          <a:lstStyle>
            <a:lvl1pPr algn="r" defTabSz="458822">
              <a:defRPr sz="1200">
                <a:latin typeface="Calibri" pitchFamily="34" charset="0"/>
              </a:defRPr>
            </a:lvl1pPr>
          </a:lstStyle>
          <a:p>
            <a:pPr>
              <a:defRPr/>
            </a:pPr>
            <a:fld id="{5FF77367-9DFA-4FAD-AE8B-E8DC8666D88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009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2115" cy="460295"/>
          </a:xfrm>
          <a:prstGeom prst="rect">
            <a:avLst/>
          </a:prstGeom>
          <a:noFill/>
          <a:ln w="9525">
            <a:noFill/>
            <a:miter lim="800000"/>
            <a:headEnd/>
            <a:tailEnd/>
          </a:ln>
        </p:spPr>
        <p:txBody>
          <a:bodyPr vert="horz" wrap="square" lIns="91754" tIns="45877" rIns="91754" bIns="45877" numCol="1" anchor="t" anchorCtr="0" compatLnSpc="1">
            <a:prstTxWarp prst="textNoShape">
              <a:avLst/>
            </a:prstTxWarp>
          </a:bodyPr>
          <a:lstStyle>
            <a:lvl1pPr defTabSz="458822">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84316" y="0"/>
            <a:ext cx="2972115" cy="460295"/>
          </a:xfrm>
          <a:prstGeom prst="rect">
            <a:avLst/>
          </a:prstGeom>
          <a:noFill/>
          <a:ln w="9525">
            <a:noFill/>
            <a:miter lim="800000"/>
            <a:headEnd/>
            <a:tailEnd/>
          </a:ln>
        </p:spPr>
        <p:txBody>
          <a:bodyPr vert="horz" wrap="square" lIns="91754" tIns="45877" rIns="91754" bIns="45877" numCol="1" anchor="t" anchorCtr="0" compatLnSpc="1">
            <a:prstTxWarp prst="textNoShape">
              <a:avLst/>
            </a:prstTxWarp>
          </a:bodyPr>
          <a:lstStyle>
            <a:lvl1pPr algn="r" defTabSz="458822">
              <a:defRPr sz="1200">
                <a:latin typeface="Calibri" pitchFamily="34" charset="0"/>
              </a:defRPr>
            </a:lvl1pPr>
          </a:lstStyle>
          <a:p>
            <a:pPr>
              <a:defRPr/>
            </a:pPr>
            <a:fld id="{58D04378-C1A2-443C-BA33-FF63BCE65F38}" type="datetimeFigureOut">
              <a:rPr lang="en-US"/>
              <a:pPr>
                <a:defRPr/>
              </a:pPr>
              <a:t>9/11/18</a:t>
            </a:fld>
            <a:endParaRPr lang="en-US"/>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0818" tIns="45409" rIns="90818" bIns="45409" rtlCol="0" anchor="ctr"/>
          <a:lstStyle/>
          <a:p>
            <a:pPr lvl="0"/>
            <a:endParaRPr lang="en-US" noProof="0"/>
          </a:p>
        </p:txBody>
      </p:sp>
      <p:sp>
        <p:nvSpPr>
          <p:cNvPr id="5" name="Notes Placeholder 4"/>
          <p:cNvSpPr>
            <a:spLocks noGrp="1"/>
          </p:cNvSpPr>
          <p:nvPr>
            <p:ph type="body" sz="quarter" idx="3"/>
          </p:nvPr>
        </p:nvSpPr>
        <p:spPr bwMode="auto">
          <a:xfrm>
            <a:off x="686115" y="4370426"/>
            <a:ext cx="5485772" cy="4139486"/>
          </a:xfrm>
          <a:prstGeom prst="rect">
            <a:avLst/>
          </a:prstGeom>
          <a:noFill/>
          <a:ln w="9525">
            <a:noFill/>
            <a:miter lim="800000"/>
            <a:headEnd/>
            <a:tailEnd/>
          </a:ln>
        </p:spPr>
        <p:txBody>
          <a:bodyPr vert="horz" wrap="square" lIns="91754" tIns="45877" rIns="91754" bIns="458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737687"/>
            <a:ext cx="2972115" cy="460295"/>
          </a:xfrm>
          <a:prstGeom prst="rect">
            <a:avLst/>
          </a:prstGeom>
          <a:noFill/>
          <a:ln w="9525">
            <a:noFill/>
            <a:miter lim="800000"/>
            <a:headEnd/>
            <a:tailEnd/>
          </a:ln>
        </p:spPr>
        <p:txBody>
          <a:bodyPr vert="horz" wrap="square" lIns="91754" tIns="45877" rIns="91754" bIns="45877" numCol="1" anchor="b" anchorCtr="0" compatLnSpc="1">
            <a:prstTxWarp prst="textNoShape">
              <a:avLst/>
            </a:prstTxWarp>
          </a:bodyPr>
          <a:lstStyle>
            <a:lvl1pPr defTabSz="458822">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84316" y="8737687"/>
            <a:ext cx="2972115" cy="460295"/>
          </a:xfrm>
          <a:prstGeom prst="rect">
            <a:avLst/>
          </a:prstGeom>
          <a:noFill/>
          <a:ln w="9525">
            <a:noFill/>
            <a:miter lim="800000"/>
            <a:headEnd/>
            <a:tailEnd/>
          </a:ln>
        </p:spPr>
        <p:txBody>
          <a:bodyPr vert="horz" wrap="square" lIns="91754" tIns="45877" rIns="91754" bIns="45877" numCol="1" anchor="b" anchorCtr="0" compatLnSpc="1">
            <a:prstTxWarp prst="textNoShape">
              <a:avLst/>
            </a:prstTxWarp>
          </a:bodyPr>
          <a:lstStyle>
            <a:lvl1pPr algn="r" defTabSz="458822">
              <a:defRPr sz="1200">
                <a:latin typeface="Calibri" pitchFamily="34" charset="0"/>
              </a:defRPr>
            </a:lvl1pPr>
          </a:lstStyle>
          <a:p>
            <a:pPr>
              <a:defRPr/>
            </a:pPr>
            <a:fld id="{A622B836-A6E3-441C-8080-7F692C03BB9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315920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fbi.gov/news/stories/2014/september/fbi-releases-study-on-active-shooter-incidents/pdfs/a-study-of-active-shooter-incidents-in-the-u.s.-between-2000-and-20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ntranet.mayo.edu/charlie/emergency-preparedness-rst/files/2013/09/Participant-Feedback-Form_paper.doc" TargetMode="External"/><Relationship Id="rId4" Type="http://schemas.openxmlformats.org/officeDocument/2006/relationships/hyperlink" Target="http://javaprod.mayo.edu/sis/ipt/app_login.htm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i="1" dirty="0" smtClean="0"/>
              <a:t>Items</a:t>
            </a:r>
            <a:r>
              <a:rPr lang="en-US" altLang="en-US" i="1" baseline="0" dirty="0" smtClean="0"/>
              <a:t> in </a:t>
            </a:r>
            <a:r>
              <a:rPr lang="en-US" altLang="en-US" i="1" dirty="0" smtClean="0"/>
              <a:t>[ ] are for information for the facilitator</a:t>
            </a:r>
            <a:r>
              <a:rPr lang="en-US" altLang="en-US" i="1" baseline="0" dirty="0" smtClean="0"/>
              <a:t> or information that should be adjusted for each work area.</a:t>
            </a:r>
            <a:endParaRPr lang="en-US" altLang="en-US" i="1" dirty="0" smtClean="0"/>
          </a:p>
          <a:p>
            <a:r>
              <a:rPr lang="en-US" altLang="en-US" i="1" dirty="0" smtClean="0"/>
              <a:t>[</a:t>
            </a:r>
            <a:r>
              <a:rPr lang="en-US" i="1" dirty="0" smtClean="0"/>
              <a:t>A </a:t>
            </a:r>
            <a:r>
              <a:rPr lang="en-US" i="1" dirty="0"/>
              <a:t>tabletop exercise involves key personnel discussing simulated scenario(s) in an informal setting</a:t>
            </a:r>
            <a:r>
              <a:rPr lang="en-US" i="1" dirty="0" smtClean="0"/>
              <a:t>.]</a:t>
            </a:r>
            <a:endParaRPr lang="en-US" altLang="en-US" i="1" dirty="0" smtClean="0"/>
          </a:p>
          <a:p>
            <a:endParaRPr lang="en-US" altLang="en-US" dirty="0" smtClean="0"/>
          </a:p>
          <a:p>
            <a:r>
              <a:rPr lang="en-US" altLang="en-US" sz="1400" b="1" dirty="0" smtClean="0"/>
              <a:t>Introduce</a:t>
            </a:r>
            <a:r>
              <a:rPr lang="en-US" altLang="en-US" sz="1400" b="1" baseline="0" dirty="0" smtClean="0"/>
              <a:t> yourself.</a:t>
            </a:r>
          </a:p>
          <a:p>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[During the conduct of the exercise be mindful of psychological safety issues.  The exercise should be paused or stopped if any safety concerns arise.]</a:t>
            </a:r>
            <a:endParaRPr lang="en-US" altLang="en-US" sz="1600" dirty="0" smtClean="0"/>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8822" eaLnBrk="0" hangingPunct="0">
              <a:spcBef>
                <a:spcPct val="30000"/>
              </a:spcBef>
              <a:defRPr sz="1200">
                <a:solidFill>
                  <a:schemeClr val="tx1"/>
                </a:solidFill>
                <a:latin typeface="Calibri" pitchFamily="34" charset="0"/>
              </a:defRPr>
            </a:lvl1pPr>
            <a:lvl2pPr marL="737898" indent="-283807" defTabSz="458822" eaLnBrk="0" hangingPunct="0">
              <a:spcBef>
                <a:spcPct val="30000"/>
              </a:spcBef>
              <a:defRPr sz="1200">
                <a:solidFill>
                  <a:schemeClr val="tx1"/>
                </a:solidFill>
                <a:latin typeface="Calibri" pitchFamily="34" charset="0"/>
              </a:defRPr>
            </a:lvl2pPr>
            <a:lvl3pPr marL="1135228" indent="-227046" defTabSz="458822" eaLnBrk="0" hangingPunct="0">
              <a:spcBef>
                <a:spcPct val="30000"/>
              </a:spcBef>
              <a:defRPr sz="1200">
                <a:solidFill>
                  <a:schemeClr val="tx1"/>
                </a:solidFill>
                <a:latin typeface="Calibri" pitchFamily="34" charset="0"/>
              </a:defRPr>
            </a:lvl3pPr>
            <a:lvl4pPr marL="1589319" indent="-227046" defTabSz="458822" eaLnBrk="0" hangingPunct="0">
              <a:spcBef>
                <a:spcPct val="30000"/>
              </a:spcBef>
              <a:defRPr sz="1200">
                <a:solidFill>
                  <a:schemeClr val="tx1"/>
                </a:solidFill>
                <a:latin typeface="Calibri" pitchFamily="34" charset="0"/>
              </a:defRPr>
            </a:lvl4pPr>
            <a:lvl5pPr marL="2043410" indent="-227046" defTabSz="458822" eaLnBrk="0" hangingPunct="0">
              <a:spcBef>
                <a:spcPct val="30000"/>
              </a:spcBef>
              <a:defRPr sz="1200">
                <a:solidFill>
                  <a:schemeClr val="tx1"/>
                </a:solidFill>
                <a:latin typeface="Calibri" pitchFamily="34" charset="0"/>
              </a:defRPr>
            </a:lvl5pPr>
            <a:lvl6pPr marL="2497501" indent="-227046" defTabSz="458822" eaLnBrk="0" fontAlgn="base" hangingPunct="0">
              <a:spcBef>
                <a:spcPct val="30000"/>
              </a:spcBef>
              <a:spcAft>
                <a:spcPct val="0"/>
              </a:spcAft>
              <a:defRPr sz="1200">
                <a:solidFill>
                  <a:schemeClr val="tx1"/>
                </a:solidFill>
                <a:latin typeface="Calibri" pitchFamily="34" charset="0"/>
              </a:defRPr>
            </a:lvl6pPr>
            <a:lvl7pPr marL="2951592" indent="-227046" defTabSz="458822" eaLnBrk="0" fontAlgn="base" hangingPunct="0">
              <a:spcBef>
                <a:spcPct val="30000"/>
              </a:spcBef>
              <a:spcAft>
                <a:spcPct val="0"/>
              </a:spcAft>
              <a:defRPr sz="1200">
                <a:solidFill>
                  <a:schemeClr val="tx1"/>
                </a:solidFill>
                <a:latin typeface="Calibri" pitchFamily="34" charset="0"/>
              </a:defRPr>
            </a:lvl7pPr>
            <a:lvl8pPr marL="3405683" indent="-227046" defTabSz="458822" eaLnBrk="0" fontAlgn="base" hangingPunct="0">
              <a:spcBef>
                <a:spcPct val="30000"/>
              </a:spcBef>
              <a:spcAft>
                <a:spcPct val="0"/>
              </a:spcAft>
              <a:defRPr sz="1200">
                <a:solidFill>
                  <a:schemeClr val="tx1"/>
                </a:solidFill>
                <a:latin typeface="Calibri" pitchFamily="34" charset="0"/>
              </a:defRPr>
            </a:lvl8pPr>
            <a:lvl9pPr marL="3859774" indent="-227046" defTabSz="45882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b="1" dirty="0">
                <a:solidFill>
                  <a:prstClr val="black"/>
                </a:solidFill>
              </a:rPr>
              <a:t>What we do see in healthcare more accurately falls into other categories:</a:t>
            </a:r>
          </a:p>
          <a:p>
            <a:pPr marL="507699" lvl="1" indent="-170284">
              <a:buFont typeface="Arial" panose="020B0604020202020204" pitchFamily="34" charset="0"/>
              <a:buChar char="•"/>
              <a:defRPr/>
            </a:pPr>
            <a:r>
              <a:rPr lang="en-US" sz="1400" dirty="0">
                <a:solidFill>
                  <a:prstClr val="black"/>
                </a:solidFill>
              </a:rPr>
              <a:t>Murder / Suicide</a:t>
            </a:r>
          </a:p>
          <a:p>
            <a:pPr marL="507699" lvl="1" indent="-170284">
              <a:buFont typeface="Arial" panose="020B0604020202020204" pitchFamily="34" charset="0"/>
              <a:buChar char="•"/>
              <a:defRPr/>
            </a:pPr>
            <a:r>
              <a:rPr lang="en-US" sz="1400" dirty="0">
                <a:solidFill>
                  <a:prstClr val="black"/>
                </a:solidFill>
              </a:rPr>
              <a:t>Targeted gun violence</a:t>
            </a:r>
          </a:p>
          <a:p>
            <a:pPr marL="507699" lvl="1" indent="-170284">
              <a:buFont typeface="Arial" panose="020B0604020202020204" pitchFamily="34" charset="0"/>
              <a:buChar char="•"/>
              <a:defRPr/>
            </a:pPr>
            <a:r>
              <a:rPr lang="en-US" sz="1400" dirty="0">
                <a:solidFill>
                  <a:prstClr val="black"/>
                </a:solidFill>
              </a:rPr>
              <a:t>Domestic disputes that follow to the workplace</a:t>
            </a:r>
          </a:p>
          <a:p>
            <a:pPr marL="507699" lvl="1" indent="-170284">
              <a:buFont typeface="Arial" panose="020B0604020202020204" pitchFamily="34" charset="0"/>
              <a:buChar char="•"/>
              <a:defRPr/>
            </a:pPr>
            <a:r>
              <a:rPr lang="en-US" sz="1400" dirty="0">
                <a:solidFill>
                  <a:prstClr val="black"/>
                </a:solidFill>
              </a:rPr>
              <a:t>Hostage Situation</a:t>
            </a:r>
          </a:p>
          <a:p>
            <a:pPr marL="507699" lvl="1" indent="-170284">
              <a:buFont typeface="Arial" panose="020B0604020202020204" pitchFamily="34" charset="0"/>
              <a:buChar char="•"/>
              <a:defRPr/>
            </a:pPr>
            <a:r>
              <a:rPr lang="en-US" sz="1400" dirty="0">
                <a:solidFill>
                  <a:prstClr val="black"/>
                </a:solidFill>
              </a:rPr>
              <a:t>Aggravated robbery with a gun</a:t>
            </a:r>
          </a:p>
          <a:p>
            <a:pPr marL="507699" lvl="1" indent="-170284">
              <a:buFont typeface="Arial" panose="020B0604020202020204" pitchFamily="34" charset="0"/>
              <a:buChar char="•"/>
              <a:defRPr/>
            </a:pPr>
            <a:r>
              <a:rPr lang="en-US" sz="1400" dirty="0">
                <a:solidFill>
                  <a:prstClr val="black"/>
                </a:solidFill>
              </a:rPr>
              <a:t>Brandishing of a gun</a:t>
            </a:r>
          </a:p>
          <a:p>
            <a:pPr marL="507699" lvl="1" indent="-170284">
              <a:buFont typeface="Arial" panose="020B0604020202020204" pitchFamily="34" charset="0"/>
              <a:buChar char="•"/>
              <a:defRPr/>
            </a:pPr>
            <a:endParaRPr lang="en-US" sz="1400" dirty="0">
              <a:solidFill>
                <a:prstClr val="black"/>
              </a:solidFill>
            </a:endParaRPr>
          </a:p>
          <a:p>
            <a:pPr marL="170284" indent="-170284">
              <a:buFont typeface="Arial" panose="020B0604020202020204" pitchFamily="34" charset="0"/>
              <a:buChar char="•"/>
              <a:defRPr/>
            </a:pPr>
            <a:r>
              <a:rPr lang="en-US" sz="1400" dirty="0">
                <a:solidFill>
                  <a:prstClr val="black"/>
                </a:solidFill>
              </a:rPr>
              <a:t>Defined “Active Shooter” incidents have occurred a relatively small number of times in healthcare locations. 2.5% of all locations, per FBI Statistics; 4 total incidents 2000 to 2013 in hospital or healthcare setting).</a:t>
            </a:r>
          </a:p>
          <a:p>
            <a:pPr marL="170284" indent="-170284">
              <a:buFont typeface="Arial" panose="020B0604020202020204" pitchFamily="34" charset="0"/>
              <a:buChar char="•"/>
              <a:defRPr/>
            </a:pPr>
            <a:r>
              <a:rPr lang="en-US" sz="1400" dirty="0">
                <a:solidFill>
                  <a:prstClr val="black"/>
                </a:solidFill>
                <a:hlinkClick r:id="rId3"/>
              </a:rPr>
              <a:t>http://www.fbi.gov/news/stories/2014/september/fbi-releases-study-on-active-shooter-incidents/pdfs/a-study-of-active-shooter-incidents-in-the-u.s.-between-2000-and-2013</a:t>
            </a:r>
            <a:endParaRPr lang="en-US" sz="14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725698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[It would be helpful to have a map of the work areas participating in the exercise available for the participants to view.]  </a:t>
            </a:r>
          </a:p>
          <a:p>
            <a:endParaRPr lang="en-US"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78967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3334" y="4370426"/>
            <a:ext cx="6323527" cy="4139486"/>
          </a:xfrm>
        </p:spPr>
        <p:txBody>
          <a:bodyPr/>
          <a:lstStyle/>
          <a:p>
            <a:r>
              <a:rPr lang="en-US" sz="1400" dirty="0" smtClean="0">
                <a:effectLst/>
              </a:rPr>
              <a:t>Facilitate</a:t>
            </a:r>
            <a:r>
              <a:rPr lang="en-US" sz="1400" baseline="0" dirty="0" smtClean="0">
                <a:effectLst/>
              </a:rPr>
              <a:t> a discussion of the location of the </a:t>
            </a:r>
            <a:r>
              <a:rPr lang="en-US" sz="1400" dirty="0" smtClean="0">
                <a:effectLst/>
              </a:rPr>
              <a:t>Emergency Response</a:t>
            </a:r>
            <a:r>
              <a:rPr lang="en-US" sz="1400" baseline="0" dirty="0" smtClean="0">
                <a:effectLst/>
              </a:rPr>
              <a:t> Plan for Active Shooter and the actions listed in the plan.</a:t>
            </a:r>
          </a:p>
          <a:p>
            <a:endParaRPr lang="en-US" sz="1400" dirty="0" smtClean="0">
              <a:effectLst/>
            </a:endParaRPr>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521652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0222" y="4370426"/>
            <a:ext cx="6241299" cy="4139486"/>
          </a:xfrm>
        </p:spPr>
        <p:txBody>
          <a:bodyPr/>
          <a:lstStyle/>
          <a:p>
            <a:pPr defTabSz="454091" eaLnBrk="1" hangingPunct="1">
              <a:lnSpc>
                <a:spcPct val="80000"/>
              </a:lnSpc>
              <a:defRPr/>
            </a:pPr>
            <a:r>
              <a:rPr lang="en-US" altLang="en-US" sz="1400" b="1" dirty="0"/>
              <a:t>Ask: </a:t>
            </a:r>
            <a:r>
              <a:rPr lang="en-US" altLang="en-US" sz="1400" b="1" u="sng" dirty="0"/>
              <a:t>What are the ways to leave </a:t>
            </a:r>
            <a:r>
              <a:rPr lang="en-US" altLang="en-US" sz="1400" b="1" u="sng" dirty="0" smtClean="0"/>
              <a:t>you work </a:t>
            </a:r>
            <a:r>
              <a:rPr lang="en-US" altLang="en-US" sz="1400" b="1" u="sng" dirty="0"/>
              <a:t>space?</a:t>
            </a:r>
            <a:r>
              <a:rPr lang="en-US" altLang="en-US" sz="1400" b="1" dirty="0"/>
              <a:t>  </a:t>
            </a:r>
            <a:r>
              <a:rPr lang="en-US" altLang="en-US" sz="1400" dirty="0"/>
              <a:t>Encourage staff to think about pass-</a:t>
            </a:r>
            <a:r>
              <a:rPr lang="en-US" altLang="en-US" sz="1400" dirty="0" err="1"/>
              <a:t>throughs</a:t>
            </a:r>
            <a:r>
              <a:rPr lang="en-US" altLang="en-US" sz="1400" dirty="0"/>
              <a:t> and emergency exits. For areas not on a main floor include stairwells. </a:t>
            </a:r>
            <a:r>
              <a:rPr lang="en-US" altLang="en-US" sz="1400" b="1" dirty="0"/>
              <a:t>[Have a printed floor map with the egress points already marked for reference. ]</a:t>
            </a:r>
          </a:p>
          <a:p>
            <a:pPr defTabSz="454091" eaLnBrk="1" hangingPunct="1">
              <a:lnSpc>
                <a:spcPct val="80000"/>
              </a:lnSpc>
              <a:defRPr/>
            </a:pPr>
            <a:endParaRPr lang="en-US" altLang="en-US" sz="1000" b="1" dirty="0"/>
          </a:p>
          <a:p>
            <a:r>
              <a:rPr lang="en-US" altLang="en-US" sz="1400" dirty="0" smtClean="0"/>
              <a:t>If appropriate ask</a:t>
            </a:r>
            <a:r>
              <a:rPr lang="en-US" altLang="en-US" sz="1400" dirty="0"/>
              <a:t>: How would your patient care role affect your decision making?  What are the variables that would affect your response?  Ambulatory versus non-ambulatory patient?  Location of threat in proximity to you?  Discuss these points. </a:t>
            </a:r>
            <a:r>
              <a:rPr lang="en-US" sz="1400" dirty="0"/>
              <a:t>Address any concerns regarding patient abandonment.  </a:t>
            </a:r>
            <a:r>
              <a:rPr lang="en-US" sz="1400" i="1" dirty="0"/>
              <a:t>Note: The definition of patient abandonment does not include a care provider running to safety when his or her life is at risk.</a:t>
            </a:r>
            <a:endParaRPr lang="en-US" sz="1400" dirty="0"/>
          </a:p>
          <a:p>
            <a:pPr lvl="0" eaLnBrk="1" hangingPunct="1">
              <a:lnSpc>
                <a:spcPct val="80000"/>
              </a:lnSpc>
            </a:pPr>
            <a:endParaRPr lang="en-US" altLang="en-US" sz="1400" dirty="0"/>
          </a:p>
          <a:p>
            <a:pPr eaLnBrk="1" hangingPunct="1">
              <a:lnSpc>
                <a:spcPct val="80000"/>
              </a:lnSpc>
            </a:pPr>
            <a:r>
              <a:rPr lang="en-US" altLang="en-US" sz="1400" b="1" dirty="0"/>
              <a:t>Ask:  </a:t>
            </a:r>
            <a:r>
              <a:rPr lang="en-US" altLang="en-US" sz="1400" b="1" u="sng" dirty="0"/>
              <a:t>Do you know  where all your escape routes end up?</a:t>
            </a:r>
            <a:r>
              <a:rPr lang="en-US" altLang="en-US" sz="1400" b="1" dirty="0"/>
              <a:t> </a:t>
            </a:r>
            <a:r>
              <a:rPr lang="en-US" altLang="en-US" sz="1400" dirty="0"/>
              <a:t>Does the exit door go directly outside or into a corridor.  If it’s a corridor do they turn left or right?  Remind them it is unnerving to use an unknown route in a crisis especially, going down a unknown stairwell where you don’t know the exit point. </a:t>
            </a:r>
            <a:endParaRPr lang="en-US" altLang="en-US" sz="1400" dirty="0" smtClean="0"/>
          </a:p>
          <a:p>
            <a:pPr eaLnBrk="1" hangingPunct="1">
              <a:lnSpc>
                <a:spcPct val="80000"/>
              </a:lnSpc>
            </a:pPr>
            <a:endParaRPr lang="en-US" altLang="en-US" sz="1400" dirty="0" smtClean="0"/>
          </a:p>
          <a:p>
            <a:pPr marL="0" marR="0" lvl="0" indent="0" algn="l" defTabSz="457200" rtl="0" eaLnBrk="1" fontAlgn="base" latinLnBrk="0" hangingPunct="1">
              <a:lnSpc>
                <a:spcPct val="8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What is the process for relocating/evacuating staff, patients, and visitors?  Who is authorized to initiate relocation/evacuation?  </a:t>
            </a:r>
          </a:p>
          <a:p>
            <a:pPr eaLnBrk="1" hangingPunct="1">
              <a:lnSpc>
                <a:spcPct val="80000"/>
              </a:lnSpc>
            </a:pPr>
            <a:endParaRPr lang="en-US" altLang="en-US" sz="14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63465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Lead a discussion</a:t>
            </a:r>
            <a:r>
              <a:rPr lang="en-US" sz="1600" baseline="0" dirty="0" smtClean="0"/>
              <a:t> of how word of the threat is shared with staff, visitors, and patients in the work area.</a:t>
            </a:r>
          </a:p>
          <a:p>
            <a:endParaRPr lang="en-US" sz="1600" baseline="0" dirty="0" smtClean="0"/>
          </a:p>
          <a:p>
            <a:r>
              <a:rPr lang="en-US" sz="1600" dirty="0" smtClean="0">
                <a:effectLst/>
              </a:rPr>
              <a:t>Emphasize to call on-site Security as soon as it is safe to do so (if available). For areas</a:t>
            </a:r>
            <a:r>
              <a:rPr lang="en-US" sz="1600" baseline="0" dirty="0" smtClean="0">
                <a:effectLst/>
              </a:rPr>
              <a:t> without 24/7 security in the facility they should notify</a:t>
            </a:r>
            <a:r>
              <a:rPr lang="en-US" sz="1600" dirty="0" smtClean="0">
                <a:effectLst/>
              </a:rPr>
              <a:t> law enforcement .</a:t>
            </a:r>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33543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Discuss who should call 911.  When in doubt if notification has been made, call.  For</a:t>
            </a:r>
            <a:r>
              <a:rPr lang="en-US" sz="1400" baseline="0" dirty="0" smtClean="0"/>
              <a:t> areas with Mayo Clinic full-time security staff, the 911 call should be on a Mayo phone if possible.  This activates other internal responses such as a plain language overhead announcement that will alert others to the threat.</a:t>
            </a:r>
            <a:endParaRPr lang="en-US" sz="1400" dirty="0" smtClean="0"/>
          </a:p>
          <a:p>
            <a:endParaRPr lang="en-US" sz="1400" dirty="0" smtClean="0"/>
          </a:p>
          <a:p>
            <a:r>
              <a:rPr lang="en-US" sz="1400" dirty="0" smtClean="0"/>
              <a:t>Information to provide in</a:t>
            </a:r>
            <a:r>
              <a:rPr lang="en-US" sz="1400" baseline="0" dirty="0" smtClean="0"/>
              <a:t> the notification:</a:t>
            </a:r>
          </a:p>
          <a:p>
            <a:pPr marL="1085850" lvl="2" indent="-171450">
              <a:buFont typeface="Arial" panose="020B0604020202020204" pitchFamily="34" charset="0"/>
              <a:buChar char="•"/>
            </a:pPr>
            <a:r>
              <a:rPr lang="en-US" sz="1400" dirty="0" smtClean="0">
                <a:effectLst/>
              </a:rPr>
              <a:t>Type of emergency (e.g. Active Shooter).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effectLst/>
              </a:rPr>
              <a:t>Location- building, room, and area where the shooter was last</a:t>
            </a:r>
            <a:r>
              <a:rPr lang="en-US" sz="1400" baseline="0" dirty="0" smtClean="0">
                <a:effectLst/>
              </a:rPr>
              <a:t> known to be</a:t>
            </a:r>
            <a:r>
              <a:rPr lang="en-US" sz="1400" dirty="0" smtClean="0">
                <a:effectLst/>
              </a:rPr>
              <a:t>. </a:t>
            </a:r>
          </a:p>
          <a:p>
            <a:pPr marL="1085850" lvl="2" indent="-171450">
              <a:buFont typeface="Arial" panose="020B0604020202020204" pitchFamily="34" charset="0"/>
              <a:buChar char="•"/>
            </a:pPr>
            <a:r>
              <a:rPr lang="en-US" sz="1400" dirty="0" smtClean="0">
                <a:effectLst/>
              </a:rPr>
              <a:t>Description of the shooter and weapon, if known.</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effectLst/>
              </a:rPr>
              <a:t>Number of injuries, if known. </a:t>
            </a:r>
          </a:p>
          <a:p>
            <a:pPr marL="1085850" lvl="2" indent="-171450">
              <a:buFont typeface="Arial" panose="020B0604020202020204" pitchFamily="34" charset="0"/>
              <a:buChar char="•"/>
            </a:pPr>
            <a:r>
              <a:rPr lang="en-US" sz="1400" dirty="0" smtClean="0">
                <a:effectLst/>
              </a:rPr>
              <a:t>Your name and a callback number where you can be reached. </a:t>
            </a:r>
          </a:p>
          <a:p>
            <a:pPr marL="342900" marR="0" lvl="0" indent="-342900">
              <a:spcBef>
                <a:spcPts val="0"/>
              </a:spcBef>
              <a:spcAft>
                <a:spcPts val="1200"/>
              </a:spcAft>
              <a:buFont typeface="+mj-lt"/>
              <a:buAutoNum type="arabicPeriod"/>
            </a:pPr>
            <a:r>
              <a:rPr lang="en-US" sz="1400" dirty="0" smtClean="0">
                <a:effectLst/>
                <a:latin typeface="Arial"/>
                <a:ea typeface="Times New Roman"/>
              </a:rPr>
              <a:t>How is the incident communicated to public safety agencies?</a:t>
            </a:r>
          </a:p>
          <a:p>
            <a:pPr marL="342900" marR="0" lvl="0" indent="-342900">
              <a:spcBef>
                <a:spcPts val="0"/>
              </a:spcBef>
              <a:spcAft>
                <a:spcPts val="1200"/>
              </a:spcAft>
              <a:buFont typeface="+mj-lt"/>
              <a:buAutoNum type="arabicPeriod"/>
            </a:pPr>
            <a:r>
              <a:rPr lang="en-US" sz="1400" dirty="0" smtClean="0">
                <a:effectLst/>
                <a:latin typeface="Arial"/>
                <a:ea typeface="Times New Roman"/>
              </a:rPr>
              <a:t>How is incident information communicated to staff in the work space and in the facility more broadly?</a:t>
            </a:r>
          </a:p>
          <a:p>
            <a:pPr marL="342900" marR="0" lvl="0" indent="-342900">
              <a:spcBef>
                <a:spcPts val="0"/>
              </a:spcBef>
              <a:spcAft>
                <a:spcPts val="1200"/>
              </a:spcAft>
              <a:buFont typeface="+mj-lt"/>
              <a:buAutoNum type="arabicPeriod"/>
            </a:pPr>
            <a:r>
              <a:rPr lang="en-US" sz="1400" dirty="0" smtClean="0">
                <a:effectLst/>
                <a:latin typeface="Arial"/>
                <a:ea typeface="Times New Roman"/>
              </a:rPr>
              <a:t>How is area “lockdown” communicated to staff in the work space and in the facility more broadly?</a:t>
            </a:r>
          </a:p>
          <a:p>
            <a:pPr marL="342900" marR="0" lvl="0" indent="-342900">
              <a:spcBef>
                <a:spcPts val="0"/>
              </a:spcBef>
              <a:spcAft>
                <a:spcPts val="1200"/>
              </a:spcAft>
              <a:buFont typeface="+mj-lt"/>
              <a:buAutoNum type="arabicPeriod"/>
            </a:pPr>
            <a:r>
              <a:rPr lang="en-US" sz="1400" dirty="0" smtClean="0">
                <a:effectLst/>
                <a:latin typeface="Arial"/>
                <a:ea typeface="Times New Roman"/>
              </a:rPr>
              <a:t>How is relocation/evacuation directives communicated to staff in the work space and in the facility more broadly?</a:t>
            </a:r>
          </a:p>
          <a:p>
            <a:endParaRPr lang="en-US" sz="1400" dirty="0"/>
          </a:p>
        </p:txBody>
      </p:sp>
      <p:sp>
        <p:nvSpPr>
          <p:cNvPr id="4" name="Slide Number Placeholder 3"/>
          <p:cNvSpPr>
            <a:spLocks noGrp="1"/>
          </p:cNvSpPr>
          <p:nvPr>
            <p:ph type="sldNum" sz="quarter" idx="10"/>
          </p:nvPr>
        </p:nvSpPr>
        <p:spPr/>
        <p:txBody>
          <a:bodyPr/>
          <a:lstStyle/>
          <a:p>
            <a:fld id="{D6F2E7F1-81AF-4DCF-803A-69E92DB0F06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Discuss options to secure the work area and/or the facility if the shooter is not located in the immediate</a:t>
            </a:r>
            <a:r>
              <a:rPr lang="en-US" sz="1600" baseline="0" dirty="0" smtClean="0"/>
              <a:t> vicinity (when run is the best option). </a:t>
            </a:r>
          </a:p>
          <a:p>
            <a:endParaRPr lang="en-US" sz="160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Does the work area have a “lockdown” process?  If yes, who can initiate the process?  </a:t>
            </a:r>
          </a:p>
          <a:p>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66275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 would be helpful to have a map of the work areas participating in the exercise available for the participants to view.]  </a:t>
            </a:r>
          </a:p>
          <a:p>
            <a:r>
              <a:rPr lang="en-US" sz="1600" dirty="0" smtClean="0"/>
              <a:t>Before</a:t>
            </a:r>
            <a:r>
              <a:rPr lang="en-US" sz="1600" baseline="0" dirty="0" smtClean="0"/>
              <a:t> you have a chance, to escape the area, the shooter enters your work area and starts shooting.</a:t>
            </a:r>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672334"/>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685" y="4279766"/>
            <a:ext cx="6354260" cy="4230147"/>
          </a:xfrm>
        </p:spPr>
        <p:txBody>
          <a:bodyPr/>
          <a:lstStyle/>
          <a:p>
            <a:pPr eaLnBrk="1" hangingPunct="1"/>
            <a:r>
              <a:rPr lang="en-US" altLang="en-US" b="0" dirty="0" smtClean="0"/>
              <a:t>Discuss what a person should look for in an ideal hide-out location.</a:t>
            </a:r>
          </a:p>
          <a:p>
            <a:pPr marL="794659" lvl="1" indent="-340568" eaLnBrk="1" hangingPunct="1">
              <a:spcBef>
                <a:spcPts val="0"/>
              </a:spcBef>
              <a:buFont typeface="Arial" panose="020B0604020202020204" pitchFamily="34" charset="0"/>
              <a:buChar char="•"/>
            </a:pPr>
            <a:r>
              <a:rPr lang="en-US" altLang="en-US" b="0" dirty="0" smtClean="0"/>
              <a:t>Conceals you from view</a:t>
            </a:r>
          </a:p>
          <a:p>
            <a:pPr marL="794659" lvl="1" indent="-340568" eaLnBrk="1" hangingPunct="1">
              <a:spcBef>
                <a:spcPts val="0"/>
              </a:spcBef>
              <a:buFont typeface="Arial" panose="020B0604020202020204" pitchFamily="34" charset="0"/>
              <a:buChar char="•"/>
            </a:pPr>
            <a:r>
              <a:rPr lang="en-US" altLang="en-US" b="0" dirty="0" smtClean="0"/>
              <a:t>Protects you from stray bullets (metal,</a:t>
            </a:r>
            <a:r>
              <a:rPr lang="en-US" altLang="en-US" b="0" baseline="0" dirty="0" smtClean="0"/>
              <a:t> thick, multiple layers)</a:t>
            </a:r>
            <a:endParaRPr lang="en-US" altLang="en-US" b="0" dirty="0" smtClean="0"/>
          </a:p>
          <a:p>
            <a:pPr marL="794659" lvl="1" indent="-340568" eaLnBrk="1" hangingPunct="1">
              <a:spcBef>
                <a:spcPts val="0"/>
              </a:spcBef>
              <a:buFont typeface="Arial" panose="020B0604020202020204" pitchFamily="34" charset="0"/>
              <a:buChar char="•"/>
            </a:pPr>
            <a:r>
              <a:rPr lang="en-US" altLang="en-US" b="0" dirty="0" smtClean="0"/>
              <a:t>Easily defendable</a:t>
            </a:r>
          </a:p>
          <a:p>
            <a:pPr marL="794659" lvl="1" indent="-340568" eaLnBrk="1" hangingPunct="1">
              <a:spcBef>
                <a:spcPts val="0"/>
              </a:spcBef>
              <a:buFont typeface="Arial" panose="020B0604020202020204" pitchFamily="34" charset="0"/>
              <a:buChar char="•"/>
            </a:pPr>
            <a:r>
              <a:rPr lang="en-US" altLang="en-US" b="0" dirty="0" smtClean="0"/>
              <a:t>Offers escape route</a:t>
            </a:r>
          </a:p>
          <a:p>
            <a:pPr marL="794659" lvl="1" indent="-340568" eaLnBrk="1" hangingPunct="1">
              <a:spcBef>
                <a:spcPts val="0"/>
              </a:spcBef>
              <a:buFont typeface="Arial" panose="020B0604020202020204" pitchFamily="34" charset="0"/>
              <a:buChar char="•"/>
            </a:pPr>
            <a:r>
              <a:rPr lang="en-US" altLang="en-US" b="0" dirty="0" smtClean="0"/>
              <a:t>Can be locked or barricaded</a:t>
            </a:r>
          </a:p>
          <a:p>
            <a:pPr marL="794659" lvl="1" indent="-340568" eaLnBrk="1" hangingPunct="1">
              <a:spcBef>
                <a:spcPts val="0"/>
              </a:spcBef>
              <a:buFont typeface="Arial" panose="020B0604020202020204" pitchFamily="34" charset="0"/>
              <a:buChar char="•"/>
            </a:pPr>
            <a:r>
              <a:rPr lang="en-US" altLang="en-US" b="0" dirty="0" smtClean="0"/>
              <a:t>Accessible communication method (phone, computer)</a:t>
            </a:r>
          </a:p>
          <a:p>
            <a:pPr eaLnBrk="1" hangingPunct="1"/>
            <a:r>
              <a:rPr lang="en-US" altLang="en-US" dirty="0" smtClean="0"/>
              <a:t>Explain the difference</a:t>
            </a:r>
            <a:r>
              <a:rPr lang="en-US" altLang="en-US" baseline="0" dirty="0" smtClean="0"/>
              <a:t> between cover and concealment.  </a:t>
            </a:r>
            <a:r>
              <a:rPr lang="en-US" altLang="en-US" dirty="0" smtClean="0"/>
              <a:t>Concealment</a:t>
            </a:r>
            <a:r>
              <a:rPr lang="en-US" altLang="en-US" baseline="0" dirty="0" smtClean="0"/>
              <a:t> is any object or structure that </a:t>
            </a:r>
            <a:r>
              <a:rPr lang="en-US" altLang="en-US" dirty="0" smtClean="0"/>
              <a:t>removes you from view.  The threat/shooter</a:t>
            </a:r>
            <a:r>
              <a:rPr lang="en-US" altLang="en-US" baseline="0" dirty="0" smtClean="0"/>
              <a:t> cannot see you.  </a:t>
            </a:r>
            <a:r>
              <a:rPr lang="en-US" altLang="en-US" dirty="0" smtClean="0"/>
              <a:t>Cover</a:t>
            </a:r>
            <a:r>
              <a:rPr lang="en-US" altLang="en-US" baseline="0" dirty="0" smtClean="0"/>
              <a:t> is an object that </a:t>
            </a:r>
            <a:r>
              <a:rPr lang="en-US" altLang="en-US" dirty="0" smtClean="0"/>
              <a:t>removes you from view and protects you from gunfire.  Cover is less readily available.  Drywall, wood doors, and framing lumber in walls are not cover.  Cover is something</a:t>
            </a:r>
            <a:r>
              <a:rPr lang="en-US" altLang="en-US" baseline="0" dirty="0" smtClean="0"/>
              <a:t> that would stop a bullet.</a:t>
            </a:r>
            <a:endParaRPr lang="en-US" altLang="en-US" dirty="0" smtClean="0"/>
          </a:p>
          <a:p>
            <a:pPr eaLnBrk="1" hangingPunct="1"/>
            <a:r>
              <a:rPr lang="en-US" altLang="en-US" dirty="0" smtClean="0"/>
              <a:t>What areas are</a:t>
            </a:r>
            <a:r>
              <a:rPr lang="en-US" altLang="en-US" baseline="0" dirty="0" smtClean="0"/>
              <a:t> lockable</a:t>
            </a:r>
            <a:r>
              <a:rPr lang="en-US" altLang="en-US" dirty="0" smtClean="0"/>
              <a:t>?  In your</a:t>
            </a:r>
            <a:r>
              <a:rPr lang="en-US" altLang="en-US" baseline="0" dirty="0" smtClean="0"/>
              <a:t> work area where are the bathrooms, offices, storage rooms, closets, or other areas that you have immediate access to that you could lock yourself in during an emergency?</a:t>
            </a:r>
            <a:endParaRPr lang="en-US" altLang="en-US" dirty="0" smtClean="0"/>
          </a:p>
          <a:p>
            <a:pPr eaLnBrk="1" hangingPunct="1"/>
            <a:r>
              <a:rPr lang="en-US" altLang="en-US" dirty="0" smtClean="0"/>
              <a:t>What areas could be barricaded?  Does the door open into the room,</a:t>
            </a:r>
            <a:r>
              <a:rPr lang="en-US" altLang="en-US" baseline="0" dirty="0" smtClean="0"/>
              <a:t> or out into the hallway?  </a:t>
            </a:r>
            <a:r>
              <a:rPr lang="en-US" altLang="en-US" dirty="0" smtClean="0"/>
              <a:t>Is there any furniture, printer, or other large object that could be pushed in front of the door to prevent it from opening?</a:t>
            </a:r>
          </a:p>
          <a:p>
            <a:pPr eaLnBrk="1" hangingPunct="1"/>
            <a:r>
              <a:rPr lang="en-US" altLang="en-US" dirty="0" smtClean="0"/>
              <a:t>Does your site have any lock-down technology or procedures?  What type of access control technology exists</a:t>
            </a:r>
            <a:r>
              <a:rPr lang="en-US" altLang="en-US" baseline="0" dirty="0" smtClean="0"/>
              <a:t> at your site, if any?  How does this factor into your response.</a:t>
            </a:r>
          </a:p>
          <a:p>
            <a:r>
              <a:rPr lang="en-US" b="0" dirty="0" smtClean="0"/>
              <a:t>Remind them it is important</a:t>
            </a:r>
            <a:r>
              <a:rPr lang="en-US" b="0" baseline="0" dirty="0" smtClean="0"/>
              <a:t> to turn off lights and turn off cell phone/pager (vibration or light from a device can reveal a location).</a:t>
            </a:r>
          </a:p>
          <a:p>
            <a:r>
              <a:rPr lang="en-US" b="0" baseline="0" dirty="0" smtClean="0"/>
              <a:t>Once hidden, don’t move until law enforcement arrives.</a:t>
            </a:r>
            <a:endParaRPr lang="en-US" b="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416181"/>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[Include local security response</a:t>
            </a:r>
            <a:r>
              <a:rPr lang="en-US" sz="1600" baseline="0" dirty="0" smtClean="0"/>
              <a:t> information here.]</a:t>
            </a:r>
          </a:p>
          <a:p>
            <a:endParaRPr lang="en-US" sz="1600" baseline="0" dirty="0" smtClean="0"/>
          </a:p>
          <a:p>
            <a:pPr marL="0" marR="0" lvl="0" indent="0">
              <a:spcBef>
                <a:spcPts val="0"/>
              </a:spcBef>
              <a:spcAft>
                <a:spcPts val="1200"/>
              </a:spcAft>
              <a:buFont typeface="+mj-lt"/>
              <a:buNone/>
            </a:pPr>
            <a:r>
              <a:rPr lang="en-US" sz="1600" dirty="0" smtClean="0">
                <a:effectLst/>
                <a:latin typeface="Arial"/>
                <a:ea typeface="Times New Roman"/>
              </a:rPr>
              <a:t>What is the role of security in responding to an active shooter incident?</a:t>
            </a:r>
          </a:p>
          <a:p>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591672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54" tIns="45877" rIns="91754" bIns="45877"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A9C2360-60DF-4D2C-AB09-F16CA72F9E9A}" type="slidenum">
              <a:rPr lang="en-US" altLang="en-US">
                <a:latin typeface="Arial" charset="0"/>
              </a:rPr>
              <a:pPr algn="r" eaLnBrk="1" hangingPunct="1">
                <a:spcBef>
                  <a:spcPct val="0"/>
                </a:spcBef>
              </a:pPr>
              <a:t>2</a:t>
            </a:fld>
            <a:endParaRPr lang="en-US" altLang="en-US">
              <a:latin typeface="Arial" charset="0"/>
            </a:endParaRPr>
          </a:p>
        </p:txBody>
      </p:sp>
      <p:sp>
        <p:nvSpPr>
          <p:cNvPr id="25603" name="Rectangle 7"/>
          <p:cNvSpPr txBox="1">
            <a:spLocks noGrp="1" noChangeArrowheads="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49" tIns="45875" rIns="91749" bIns="45875"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E70D2A6-5B7C-4E4E-A87C-E60A5A5FE1B4}" type="slidenum">
              <a:rPr lang="en-US" altLang="en-US"/>
              <a:pPr algn="r" eaLnBrk="1" hangingPunct="1">
                <a:spcBef>
                  <a:spcPct val="0"/>
                </a:spcBef>
              </a:pPr>
              <a:t>2</a:t>
            </a:fld>
            <a:endParaRPr lang="en-US" altLang="en-US"/>
          </a:p>
        </p:txBody>
      </p:sp>
      <p:sp>
        <p:nvSpPr>
          <p:cNvPr id="2560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a:ln>
            <a:solidFill>
              <a:srgbClr val="000000"/>
            </a:solidFill>
          </a:ln>
        </p:spPr>
        <p:txBody>
          <a:bodyPr lIns="91749" tIns="45875" rIns="91749" bIns="45875"/>
          <a:lstStyle/>
          <a:p>
            <a:pPr eaLnBrk="1" hangingPunct="1">
              <a:spcBef>
                <a:spcPct val="0"/>
              </a:spcBef>
              <a:defRPr/>
            </a:pPr>
            <a:r>
              <a:rPr lang="en-US" sz="1600" dirty="0" smtClean="0">
                <a:latin typeface="Arial" charset="0"/>
                <a:ea typeface="MS PGothic"/>
                <a:cs typeface="MS PGothic"/>
              </a:rPr>
              <a:t>Provide </a:t>
            </a:r>
            <a:r>
              <a:rPr lang="en-US" sz="1600" dirty="0">
                <a:latin typeface="Arial" charset="0"/>
                <a:ea typeface="MS PGothic"/>
                <a:cs typeface="MS PGothic"/>
              </a:rPr>
              <a:t>an overview of today’s planned activities and agenda.</a:t>
            </a:r>
          </a:p>
          <a:p>
            <a:pPr eaLnBrk="1" hangingPunct="1">
              <a:spcBef>
                <a:spcPct val="0"/>
              </a:spcBef>
              <a:defRPr/>
            </a:pPr>
            <a:endParaRPr lang="en-US" sz="1600" dirty="0">
              <a:latin typeface="Arial" charset="0"/>
              <a:ea typeface="MS PGothic"/>
              <a:cs typeface="MS PGothic"/>
            </a:endParaRPr>
          </a:p>
          <a:p>
            <a:pPr marL="283807" indent="-283807" eaLnBrk="1" hangingPunct="1">
              <a:spcBef>
                <a:spcPct val="0"/>
              </a:spcBef>
              <a:buFont typeface="Arial" panose="020B0604020202020204" pitchFamily="34" charset="0"/>
              <a:buChar char="•"/>
              <a:defRPr/>
            </a:pPr>
            <a:r>
              <a:rPr lang="en-US" sz="1600" dirty="0">
                <a:latin typeface="Arial" charset="0"/>
                <a:ea typeface="MS PGothic"/>
                <a:cs typeface="MS PGothic"/>
              </a:rPr>
              <a:t>Participant Introduction</a:t>
            </a:r>
          </a:p>
          <a:p>
            <a:pPr marL="283807" marR="0" indent="-283807"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smtClean="0">
                <a:latin typeface="Arial" charset="0"/>
                <a:ea typeface="MS PGothic"/>
                <a:cs typeface="MS PGothic"/>
              </a:rPr>
              <a:t>Exercise Objectives &amp; </a:t>
            </a:r>
            <a:r>
              <a:rPr lang="en-US" sz="1600" dirty="0">
                <a:latin typeface="Arial" charset="0"/>
                <a:ea typeface="MS PGothic"/>
                <a:cs typeface="MS PGothic"/>
              </a:rPr>
              <a:t>Expectations</a:t>
            </a:r>
          </a:p>
          <a:p>
            <a:pPr marL="283807" indent="-283807" eaLnBrk="1" hangingPunct="1">
              <a:spcBef>
                <a:spcPct val="0"/>
              </a:spcBef>
              <a:buFont typeface="Arial" panose="020B0604020202020204" pitchFamily="34" charset="0"/>
              <a:buChar char="•"/>
              <a:defRPr/>
            </a:pPr>
            <a:r>
              <a:rPr lang="en-US" sz="1600" dirty="0" smtClean="0">
                <a:latin typeface="Arial" charset="0"/>
                <a:ea typeface="MS PGothic"/>
                <a:cs typeface="MS PGothic"/>
              </a:rPr>
              <a:t>Active </a:t>
            </a:r>
            <a:r>
              <a:rPr lang="en-US" sz="1600" dirty="0">
                <a:latin typeface="Arial" charset="0"/>
                <a:ea typeface="MS PGothic"/>
                <a:cs typeface="MS PGothic"/>
              </a:rPr>
              <a:t>Shooter Risk Overview</a:t>
            </a:r>
          </a:p>
          <a:p>
            <a:pPr marL="283807" indent="-283807" eaLnBrk="1" hangingPunct="1">
              <a:spcBef>
                <a:spcPct val="0"/>
              </a:spcBef>
              <a:buFont typeface="Arial" panose="020B0604020202020204" pitchFamily="34" charset="0"/>
              <a:buChar char="•"/>
              <a:defRPr/>
            </a:pPr>
            <a:r>
              <a:rPr lang="en-US" sz="1600" dirty="0">
                <a:latin typeface="Arial" charset="0"/>
                <a:ea typeface="MS PGothic"/>
                <a:cs typeface="MS PGothic"/>
              </a:rPr>
              <a:t>Scenario</a:t>
            </a:r>
          </a:p>
          <a:p>
            <a:pPr marL="283807" marR="0" indent="-283807"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smtClean="0">
                <a:latin typeface="Arial" charset="0"/>
                <a:ea typeface="MS PGothic"/>
                <a:cs typeface="MS PGothic"/>
              </a:rPr>
              <a:t>Debrief/Hot Wash</a:t>
            </a:r>
          </a:p>
          <a:p>
            <a:pPr marL="283807" marR="0" indent="-283807"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smtClean="0">
                <a:latin typeface="Arial" charset="0"/>
                <a:ea typeface="MS PGothic"/>
                <a:cs typeface="MS PGothic"/>
              </a:rPr>
              <a:t>Evaluation</a:t>
            </a:r>
          </a:p>
          <a:p>
            <a:pPr eaLnBrk="1" hangingPunct="1">
              <a:spcBef>
                <a:spcPct val="0"/>
              </a:spcBef>
              <a:defRPr/>
            </a:pPr>
            <a:endParaRPr lang="en-US" sz="1600" dirty="0">
              <a:latin typeface="Arial" charset="0"/>
              <a:ea typeface="MS PGothic"/>
              <a:cs typeface="MS PGothic"/>
            </a:endParaRPr>
          </a:p>
          <a:p>
            <a:r>
              <a:rPr lang="en-US" altLang="en-US" sz="1400" dirty="0" smtClean="0"/>
              <a:t>[You can adjust the number of question slides  or the item spent on each topic depending on the time available.]</a:t>
            </a:r>
            <a:endParaRPr lang="en-US" altLang="en-US" sz="1400"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dirty="0" smtClean="0"/>
              <a:t>[Include local law enforcement response</a:t>
            </a:r>
            <a:r>
              <a:rPr lang="en-US" sz="1600" baseline="0" dirty="0" smtClean="0"/>
              <a:t> information here in case law enforcement does not attend the tabletop which is preferred.]</a:t>
            </a:r>
            <a:r>
              <a:rPr lang="en-US" sz="1600" dirty="0" smtClean="0">
                <a:effectLst/>
                <a:latin typeface="Arial"/>
                <a:ea typeface="Times New Roman"/>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600" dirty="0" smtClean="0">
              <a:effectLst/>
              <a:latin typeface="Arial"/>
              <a:ea typeface="Times New Roman"/>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600" dirty="0" smtClean="0">
                <a:effectLst/>
                <a:latin typeface="Arial"/>
                <a:ea typeface="Times New Roman"/>
              </a:rPr>
              <a:t>What is the role of public safety agencies (law enforcement, fire, EMS) in responding to an active shooter incident?</a:t>
            </a:r>
          </a:p>
          <a:p>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52622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smtClean="0"/>
              <a:t>[Include local law enforcement response</a:t>
            </a:r>
            <a:r>
              <a:rPr lang="en-US" sz="1600" baseline="0" dirty="0" smtClean="0"/>
              <a:t> information here in case law enforcement does not attend the tabletop which is preferred.]</a:t>
            </a:r>
            <a:endParaRPr lang="en-US" sz="1600" dirty="0" smtClean="0"/>
          </a:p>
          <a:p>
            <a:endParaRPr lang="en-US" sz="1600" dirty="0" smtClean="0"/>
          </a:p>
          <a:p>
            <a:r>
              <a:rPr lang="en-US" sz="1600" dirty="0" smtClean="0"/>
              <a:t>Have law</a:t>
            </a:r>
            <a:r>
              <a:rPr lang="en-US" sz="1600" baseline="0" dirty="0" smtClean="0"/>
              <a:t> enforcement discuss expectations including:</a:t>
            </a:r>
          </a:p>
          <a:p>
            <a:pPr marL="800100" lvl="1" indent="-342900" eaLnBrk="1" hangingPunct="1">
              <a:lnSpc>
                <a:spcPct val="80000"/>
              </a:lnSpc>
              <a:buFont typeface="Arial" panose="020B0604020202020204" pitchFamily="34" charset="0"/>
              <a:buChar char="•"/>
            </a:pPr>
            <a:r>
              <a:rPr lang="en-US" altLang="en-US" sz="2000" baseline="0" dirty="0" smtClean="0"/>
              <a:t>Follow any directions given quickly without question.</a:t>
            </a:r>
          </a:p>
          <a:p>
            <a:pPr marL="800100" lvl="1" indent="-342900" eaLnBrk="1" hangingPunct="1">
              <a:lnSpc>
                <a:spcPct val="80000"/>
              </a:lnSpc>
              <a:buFont typeface="Arial" panose="020B0604020202020204" pitchFamily="34" charset="0"/>
              <a:buChar char="•"/>
            </a:pPr>
            <a:r>
              <a:rPr lang="en-US" altLang="en-US" sz="2000" baseline="0" dirty="0" smtClean="0"/>
              <a:t>Keep your hands visible and open with spread fingers</a:t>
            </a:r>
          </a:p>
          <a:p>
            <a:pPr marL="800100" lvl="1" indent="-342900" eaLnBrk="1" hangingPunct="1">
              <a:lnSpc>
                <a:spcPct val="80000"/>
              </a:lnSpc>
              <a:buFont typeface="Arial" panose="020B0604020202020204" pitchFamily="34" charset="0"/>
              <a:buChar char="•"/>
            </a:pPr>
            <a:r>
              <a:rPr lang="en-US" altLang="en-US" sz="2000" baseline="0" dirty="0" smtClean="0"/>
              <a:t>Don’t make sudden movements</a:t>
            </a:r>
          </a:p>
          <a:p>
            <a:pPr marL="800100" lvl="1" indent="-342900" eaLnBrk="1" hangingPunct="1">
              <a:lnSpc>
                <a:spcPct val="80000"/>
              </a:lnSpc>
              <a:buFont typeface="Arial" panose="020B0604020202020204" pitchFamily="34" charset="0"/>
              <a:buChar char="•"/>
            </a:pPr>
            <a:r>
              <a:rPr lang="en-US" altLang="en-US" sz="2000" baseline="0" dirty="0" smtClean="0"/>
              <a:t>Don’t point with one finger or scream</a:t>
            </a:r>
            <a:endParaRPr lang="en-US" altLang="en-US" sz="2000" dirty="0" smtClean="0"/>
          </a:p>
          <a:p>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28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Discuss accounting</a:t>
            </a:r>
            <a:r>
              <a:rPr lang="en-US" sz="1600" baseline="0" dirty="0" smtClean="0"/>
              <a:t> for staff after evacuation/relocation.</a:t>
            </a:r>
          </a:p>
          <a:p>
            <a:endParaRPr lang="en-US" sz="1600" baseline="0" dirty="0" smtClean="0"/>
          </a:p>
          <a:p>
            <a:r>
              <a:rPr lang="en-US" sz="1200" kern="1200" dirty="0" smtClean="0">
                <a:solidFill>
                  <a:schemeClr val="tx1"/>
                </a:solidFill>
                <a:effectLst/>
                <a:latin typeface="+mn-lt"/>
                <a:ea typeface="+mn-ea"/>
                <a:cs typeface="+mn-cs"/>
              </a:rPr>
              <a:t>Do you have a way to account for staff once they have left the area?</a:t>
            </a:r>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839590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598283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5" y="4349156"/>
            <a:ext cx="5485772" cy="4139486"/>
          </a:xfrm>
        </p:spPr>
        <p:txBody>
          <a:bodyPr/>
          <a:lstStyle/>
          <a:p>
            <a:r>
              <a:rPr lang="en-US" sz="1600" dirty="0" smtClean="0"/>
              <a:t>Remind staff that until</a:t>
            </a:r>
            <a:r>
              <a:rPr lang="en-US" sz="1600" baseline="0" dirty="0" smtClean="0"/>
              <a:t> the area is declared safe by law enforcement, staff should not enter the area.  Safety of the caregivers need to come first.</a:t>
            </a:r>
          </a:p>
          <a:p>
            <a:r>
              <a:rPr lang="en-US" sz="1600" baseline="0" dirty="0" smtClean="0"/>
              <a:t>Will hospital staff care for the wounded or will EMS come into the area to triage and stabilize the victims?</a:t>
            </a:r>
          </a:p>
          <a:p>
            <a:r>
              <a:rPr lang="en-US" sz="1600" baseline="0" dirty="0" smtClean="0"/>
              <a:t>What if the victims are co-workers?</a:t>
            </a:r>
            <a:endParaRPr lang="en-US" sz="16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7200516"/>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48613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work area may declared</a:t>
            </a:r>
            <a:r>
              <a:rPr lang="en-US" sz="1800" baseline="0" dirty="0" smtClean="0"/>
              <a:t> to be a crime scene and off-limits for a period of time.  </a:t>
            </a:r>
          </a:p>
          <a:p>
            <a:endParaRPr lang="en-US" sz="1800" baseline="0" dirty="0" smtClean="0"/>
          </a:p>
          <a:p>
            <a:r>
              <a:rPr lang="en-US" sz="1800" baseline="0" dirty="0" smtClean="0"/>
              <a:t>How would/could the essential function be reestablished in another area?</a:t>
            </a:r>
          </a:p>
          <a:p>
            <a:pPr lvl="0"/>
            <a:r>
              <a:rPr lang="en-US" sz="1200" kern="1200" dirty="0" smtClean="0">
                <a:solidFill>
                  <a:schemeClr val="tx1"/>
                </a:solidFill>
                <a:effectLst/>
                <a:latin typeface="+mn-lt"/>
                <a:ea typeface="+mn-ea"/>
                <a:cs typeface="+mn-cs"/>
              </a:rPr>
              <a:t>How is the staff behavioral health aspect of an active shooter incident managed?</a:t>
            </a:r>
          </a:p>
          <a:p>
            <a:pPr lvl="0"/>
            <a:r>
              <a:rPr lang="en-US" sz="1200" kern="1200" dirty="0" smtClean="0">
                <a:solidFill>
                  <a:schemeClr val="tx1"/>
                </a:solidFill>
                <a:effectLst/>
                <a:latin typeface="+mn-lt"/>
                <a:ea typeface="+mn-ea"/>
                <a:cs typeface="+mn-cs"/>
              </a:rPr>
              <a:t>What is the continuity plan for the work area if the work space cannot be occupied for a period of time following an active shooter incident?</a:t>
            </a:r>
          </a:p>
          <a:p>
            <a:pPr lvl="0"/>
            <a:r>
              <a:rPr lang="en-US" sz="1200" kern="1200" dirty="0" smtClean="0">
                <a:solidFill>
                  <a:schemeClr val="tx1"/>
                </a:solidFill>
                <a:effectLst/>
                <a:latin typeface="+mn-lt"/>
                <a:ea typeface="+mn-ea"/>
                <a:cs typeface="+mn-cs"/>
              </a:rPr>
              <a:t>How long is a work area expected to be closed following an active shooter incident?</a:t>
            </a:r>
          </a:p>
          <a:p>
            <a:pPr lvl="0"/>
            <a:r>
              <a:rPr lang="en-US" sz="1200" kern="1200" dirty="0" smtClean="0">
                <a:solidFill>
                  <a:schemeClr val="tx1"/>
                </a:solidFill>
                <a:effectLst/>
                <a:latin typeface="+mn-lt"/>
                <a:ea typeface="+mn-ea"/>
                <a:cs typeface="+mn-cs"/>
              </a:rPr>
              <a:t>Who identifies when the active shooter situation transitions from response to recovery?  (Who issues the “active shooter” all clear?)</a:t>
            </a:r>
          </a:p>
          <a:p>
            <a:endParaRPr lang="en-US" sz="18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78892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Discuss communication methods for the following:</a:t>
            </a:r>
          </a:p>
          <a:p>
            <a:pPr marL="628650" lvl="1" indent="-171450">
              <a:buFont typeface="Arial" panose="020B0604020202020204" pitchFamily="34" charset="0"/>
              <a:buChar char="•"/>
            </a:pPr>
            <a:r>
              <a:rPr lang="en-US" sz="1600" baseline="0" dirty="0" smtClean="0"/>
              <a:t>Staff is sheltering-in-place under lockdown.</a:t>
            </a:r>
          </a:p>
          <a:p>
            <a:pPr marL="628650" lvl="1" indent="-171450">
              <a:buFont typeface="Arial" panose="020B0604020202020204" pitchFamily="34" charset="0"/>
              <a:buChar char="•"/>
            </a:pPr>
            <a:r>
              <a:rPr lang="en-US" sz="1600" baseline="0" dirty="0" smtClean="0"/>
              <a:t>Staff evacuated the area.</a:t>
            </a:r>
            <a:endParaRPr lang="en-US" sz="1600" baseline="0" dirty="0"/>
          </a:p>
          <a:p>
            <a:pPr marL="0" lvl="0" indent="0">
              <a:buFont typeface="Arial" panose="020B0604020202020204" pitchFamily="34" charset="0"/>
              <a:buNone/>
            </a:pPr>
            <a:endParaRPr lang="en-US" sz="1600" baseline="0" dirty="0" smtClean="0"/>
          </a:p>
          <a:p>
            <a:pPr marL="0" lvl="0" indent="0">
              <a:buFont typeface="Arial" panose="020B0604020202020204" pitchFamily="34" charset="0"/>
              <a:buNone/>
            </a:pPr>
            <a:r>
              <a:rPr lang="en-US" sz="1600" baseline="0" dirty="0" smtClean="0"/>
              <a:t>How will law enforcement let you know when the area is safe to return?  How will you identify and make available to law enforcement any staff that may have pertinent information to provide.</a:t>
            </a:r>
          </a:p>
          <a:p>
            <a:pPr marL="0" lvl="0" indent="0">
              <a:buFont typeface="Arial" panose="020B0604020202020204" pitchFamily="34" charset="0"/>
              <a:buNone/>
            </a:pPr>
            <a:endParaRPr lang="en-US" sz="1600" baseline="0" dirty="0" smtClean="0"/>
          </a:p>
          <a:p>
            <a:pPr marL="0" lvl="0" indent="0">
              <a:buFont typeface="Arial" panose="020B0604020202020204" pitchFamily="34" charset="0"/>
              <a:buNone/>
            </a:pPr>
            <a:r>
              <a:rPr lang="en-US" sz="1600" baseline="0" dirty="0" smtClean="0"/>
              <a:t>Who would communicate to family members if a staff member is injured during the incident? </a:t>
            </a:r>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9251597"/>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Discuss continuity</a:t>
            </a:r>
            <a:r>
              <a:rPr lang="en-US" sz="1400" baseline="0" dirty="0" smtClean="0"/>
              <a:t> planning and putting back together the work flow of the area such as:</a:t>
            </a:r>
          </a:p>
          <a:p>
            <a:pPr marL="171450" indent="-171450">
              <a:buFont typeface="Arial" panose="020B0604020202020204" pitchFamily="34" charset="0"/>
              <a:buChar char="•"/>
            </a:pPr>
            <a:r>
              <a:rPr lang="en-US" sz="1400" baseline="0" dirty="0" smtClean="0"/>
              <a:t>Rescheduling appointments</a:t>
            </a:r>
          </a:p>
          <a:p>
            <a:pPr marL="171450" indent="-171450">
              <a:buFont typeface="Arial" panose="020B0604020202020204" pitchFamily="34" charset="0"/>
              <a:buChar char="•"/>
            </a:pPr>
            <a:r>
              <a:rPr lang="en-US" sz="1400" baseline="0" dirty="0" smtClean="0"/>
              <a:t>Reassessing what was done and not done</a:t>
            </a:r>
          </a:p>
          <a:p>
            <a:pPr marL="171450" indent="-171450">
              <a:buFont typeface="Arial" panose="020B0604020202020204" pitchFamily="34" charset="0"/>
              <a:buChar char="•"/>
            </a:pPr>
            <a:r>
              <a:rPr lang="en-US" sz="1400" baseline="0" dirty="0" smtClean="0"/>
              <a:t>Emotionally processing the incident </a:t>
            </a:r>
          </a:p>
          <a:p>
            <a:pPr marL="0" indent="0">
              <a:buFont typeface="Arial" panose="020B0604020202020204" pitchFamily="34" charset="0"/>
              <a:buNone/>
            </a:pPr>
            <a:r>
              <a:rPr lang="en-US" sz="1400" baseline="0" dirty="0" smtClean="0"/>
              <a:t>Ensure that resources are mentioned that are available to assist staff with processing the incident:</a:t>
            </a:r>
          </a:p>
          <a:p>
            <a:pPr marL="171450" indent="-171450">
              <a:buFont typeface="Arial" panose="020B0604020202020204" pitchFamily="34" charset="0"/>
              <a:buChar char="•"/>
            </a:pPr>
            <a:r>
              <a:rPr lang="en-US" sz="1400" baseline="0" dirty="0" smtClean="0"/>
              <a:t>Behavioral Health Teams</a:t>
            </a:r>
          </a:p>
          <a:p>
            <a:pPr marL="171450" indent="-171450">
              <a:buFont typeface="Arial" panose="020B0604020202020204" pitchFamily="34" charset="0"/>
              <a:buChar char="•"/>
            </a:pPr>
            <a:r>
              <a:rPr lang="en-US" sz="1400" baseline="0" dirty="0" smtClean="0"/>
              <a:t>Employee Assistance Program (http://intranet.mayo.edu/charlie/employee-assistance-rst/)</a:t>
            </a:r>
          </a:p>
          <a:p>
            <a:pPr marL="171450" indent="-171450">
              <a:buFont typeface="Arial" panose="020B0604020202020204" pitchFamily="34" charset="0"/>
              <a:buChar char="•"/>
            </a:pPr>
            <a:r>
              <a:rPr lang="en-US" sz="1400" baseline="0" dirty="0" smtClean="0"/>
              <a:t>Chaplains</a:t>
            </a:r>
          </a:p>
          <a:p>
            <a:pPr marL="171450" indent="-171450">
              <a:buFont typeface="Arial" panose="020B0604020202020204" pitchFamily="34" charset="0"/>
              <a:buChar char="•"/>
            </a:pPr>
            <a:endParaRPr lang="en-US" sz="1400" baseline="0" dirty="0" smtClean="0"/>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3228883"/>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97473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Ask participants to introduce</a:t>
            </a:r>
            <a:r>
              <a:rPr lang="en-US" sz="1400" baseline="0" dirty="0" smtClean="0"/>
              <a:t> themselves (especially if from various work areas).</a:t>
            </a:r>
            <a:endParaRPr lang="en-US" sz="1400" dirty="0" smtClean="0"/>
          </a:p>
          <a:p>
            <a:pPr marL="170284" indent="-170284">
              <a:buFont typeface="Arial" panose="020B0604020202020204" pitchFamily="34" charset="0"/>
              <a:buChar char="•"/>
            </a:pPr>
            <a:r>
              <a:rPr lang="en-US" sz="1400" dirty="0" smtClean="0"/>
              <a:t>N</a:t>
            </a:r>
            <a:r>
              <a:rPr lang="en-US" sz="1400" baseline="0" dirty="0" smtClean="0"/>
              <a:t>ame</a:t>
            </a:r>
          </a:p>
          <a:p>
            <a:pPr marL="170284" indent="-170284">
              <a:buFont typeface="Arial" panose="020B0604020202020204" pitchFamily="34" charset="0"/>
              <a:buChar char="•"/>
            </a:pPr>
            <a:r>
              <a:rPr lang="en-US" sz="1400" baseline="0" dirty="0" smtClean="0"/>
              <a:t>Area/Department/Agency</a:t>
            </a:r>
          </a:p>
          <a:p>
            <a:pPr marL="170284" indent="-170284">
              <a:buFont typeface="Arial" panose="020B0604020202020204" pitchFamily="34" charset="0"/>
              <a:buChar char="•"/>
            </a:pPr>
            <a:r>
              <a:rPr lang="en-US" sz="1400" baseline="0" dirty="0" smtClean="0"/>
              <a:t>Title</a:t>
            </a:r>
          </a:p>
          <a:p>
            <a:pPr marL="170284" indent="-170284">
              <a:buFont typeface="Arial" panose="020B0604020202020204" pitchFamily="34" charset="0"/>
              <a:buChar char="•"/>
            </a:pPr>
            <a:r>
              <a:rPr lang="en-US" sz="1400" baseline="0" dirty="0" smtClean="0"/>
              <a:t>“The most challenging activity you ever did” (or other fun trivial question)</a:t>
            </a:r>
            <a:endParaRPr lang="en-US" sz="14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1890828"/>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3011" name="Notes Placeholder 2"/>
          <p:cNvSpPr>
            <a:spLocks noGrp="1"/>
          </p:cNvSpPr>
          <p:nvPr>
            <p:ph type="body" idx="1"/>
          </p:nvPr>
        </p:nvSpPr>
        <p:spPr>
          <a:xfrm>
            <a:off x="686115" y="4400672"/>
            <a:ext cx="5485772" cy="4139486"/>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sz="1400" dirty="0" smtClean="0"/>
              <a:t>Debrief:  Do a roundtable and ask participants to highlight what they learned that “we” do well.  What is an area of improvement that stood out?</a:t>
            </a:r>
          </a:p>
          <a:p>
            <a:pPr marL="0" marR="0" indent="0" algn="l" defTabSz="457200" rtl="0" eaLnBrk="1" fontAlgn="base" latinLnBrk="0" hangingPunct="1">
              <a:lnSpc>
                <a:spcPct val="100000"/>
              </a:lnSpc>
              <a:spcBef>
                <a:spcPct val="0"/>
              </a:spcBef>
              <a:spcAft>
                <a:spcPct val="0"/>
              </a:spcAft>
              <a:buClrTx/>
              <a:buSzTx/>
              <a:buFontTx/>
              <a:buNone/>
              <a:tabLst/>
              <a:defRPr/>
            </a:pPr>
            <a:endParaRPr lang="en-US" altLang="en-US" sz="1400" dirty="0" smtClean="0"/>
          </a:p>
          <a:p>
            <a:pPr eaLnBrk="1" hangingPunct="1">
              <a:spcBef>
                <a:spcPct val="0"/>
              </a:spcBef>
            </a:pPr>
            <a:r>
              <a:rPr lang="en-US" altLang="en-US" sz="1400" dirty="0" smtClean="0"/>
              <a:t>Please take the time to provide your comments on the participant</a:t>
            </a:r>
            <a:r>
              <a:rPr lang="en-US" altLang="en-US" sz="1400" baseline="0" dirty="0" smtClean="0"/>
              <a:t> feedback form</a:t>
            </a:r>
            <a:r>
              <a:rPr lang="en-US" altLang="en-US" sz="1400" dirty="0" smtClean="0"/>
              <a:t> so we can collect strengths and areas for improvement that you identified from your perspective from the exercise today.</a:t>
            </a:r>
          </a:p>
          <a:p>
            <a:pPr eaLnBrk="1" hangingPunct="1">
              <a:spcBef>
                <a:spcPct val="0"/>
              </a:spcBef>
            </a:pPr>
            <a:endParaRPr lang="en-US" altLang="en-US" sz="1400" dirty="0" smtClean="0"/>
          </a:p>
        </p:txBody>
      </p:sp>
      <p:sp>
        <p:nvSpPr>
          <p:cNvPr id="43012" name="Slide Number Placeholder 3"/>
          <p:cNvSpPr txBox="1">
            <a:spLocks noGrp="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54" tIns="45877" rIns="91754" bIns="45877"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33C1A26-76A7-4FF2-B39C-444DAA5657D1}" type="slidenum">
              <a:rPr lang="en-US" altLang="en-US"/>
              <a:pPr algn="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17619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54" tIns="45877" rIns="91754" bIns="45877"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AEF0CE0-809F-4A3A-A27E-0F6D3CEE90ED}" type="slidenum">
              <a:rPr lang="en-US" altLang="en-US">
                <a:latin typeface="Arial" charset="0"/>
              </a:rPr>
              <a:pPr algn="r" eaLnBrk="1" hangingPunct="1">
                <a:spcBef>
                  <a:spcPct val="0"/>
                </a:spcBef>
              </a:pPr>
              <a:t>32</a:t>
            </a:fld>
            <a:endParaRPr lang="en-US" altLang="en-US">
              <a:latin typeface="Arial"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r>
              <a:rPr lang="en-US" sz="1400" dirty="0" smtClean="0"/>
              <a:t>These are extreme circumstances for a statistically rare type of incident.</a:t>
            </a:r>
            <a:r>
              <a:rPr lang="en-US" sz="1400" baseline="0" dirty="0" smtClean="0"/>
              <a:t>  Your chances of being involved in an active shooter event is very, very low.  B</a:t>
            </a:r>
            <a:r>
              <a:rPr lang="en-US" sz="1400" dirty="0" smtClean="0"/>
              <a:t>ut it is worth the critical thinking exercise because the impact</a:t>
            </a:r>
            <a:r>
              <a:rPr lang="en-US" sz="1400" baseline="0" dirty="0" smtClean="0"/>
              <a:t> and danger level of an event is very high.  Sadly, we have seen these events occur in locations where most people previously believed that such an event would never happen.</a:t>
            </a:r>
          </a:p>
          <a:p>
            <a:pPr eaLnBrk="1" hangingPunct="1"/>
            <a:r>
              <a:rPr lang="en-US" sz="1400" baseline="0" dirty="0" smtClean="0"/>
              <a:t>A basic level of education and preparedness, in the form of training slides and practical exercises, is a reasonable and prudent response to these rare but highly critical events.</a:t>
            </a:r>
          </a:p>
          <a:p>
            <a:pPr eaLnBrk="1" hangingPunct="1"/>
            <a:r>
              <a:rPr lang="en-US" sz="1400" baseline="0" dirty="0" smtClean="0"/>
              <a:t>Thank you for your participation in this training and your support of our safety and security efforts.  Your continued partnership and attention to these matters is the foundation of our effective Security program at our facility, and ultimately, supports the best service to our patients.</a:t>
            </a:r>
          </a:p>
          <a:p>
            <a:pPr eaLnBrk="1" hangingPunct="1"/>
            <a:r>
              <a:rPr lang="en-US" sz="1400" baseline="0" dirty="0" smtClean="0"/>
              <a:t>Thank you. Does anyone have any last minute questions</a:t>
            </a:r>
            <a:r>
              <a:rPr lang="en-US" sz="1400" baseline="0" smtClean="0"/>
              <a:t>?  </a:t>
            </a:r>
            <a:endParaRPr lang="en-US" sz="14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7" name="Notes Placeholder 2"/>
          <p:cNvSpPr>
            <a:spLocks noGrp="1"/>
          </p:cNvSpPr>
          <p:nvPr>
            <p:ph type="body" idx="1"/>
          </p:nvPr>
        </p:nvSpPr>
        <p:spPr>
          <a:xfrm>
            <a:off x="425004" y="4370426"/>
            <a:ext cx="6040190" cy="4139486"/>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lnSpc>
                <a:spcPct val="80000"/>
              </a:lnSpc>
              <a:spcBef>
                <a:spcPct val="0"/>
              </a:spcBef>
            </a:pPr>
            <a:r>
              <a:rPr lang="en-US" altLang="en-US" sz="1400" dirty="0" smtClean="0"/>
              <a:t>Introduction:  Why are we here?  The purpose of the tabletop exercise is:</a:t>
            </a:r>
          </a:p>
          <a:p>
            <a:pPr marL="170284" indent="-170284">
              <a:buFont typeface="Arial" panose="020B0604020202020204" pitchFamily="34" charset="0"/>
              <a:buChar char="•"/>
            </a:pPr>
            <a:r>
              <a:rPr lang="en-US" altLang="en-US" sz="1400" dirty="0" smtClean="0"/>
              <a:t>to provide an opportunity for attendees to participate in facilitated discussions of their roles, responsibilities, and anticipated activities in response to an</a:t>
            </a:r>
            <a:r>
              <a:rPr lang="en-US" altLang="en-US" sz="1400" baseline="0" dirty="0" smtClean="0"/>
              <a:t> active shooter scenario</a:t>
            </a:r>
            <a:r>
              <a:rPr lang="en-US" altLang="en-US" sz="1400" dirty="0" smtClean="0"/>
              <a:t> </a:t>
            </a:r>
          </a:p>
          <a:p>
            <a:pPr marL="170284" indent="-170284">
              <a:buFont typeface="Arial" panose="020B0604020202020204" pitchFamily="34" charset="0"/>
              <a:buChar char="•"/>
            </a:pPr>
            <a:r>
              <a:rPr lang="en-US" altLang="en-US" sz="1400" dirty="0" smtClean="0"/>
              <a:t>to help the participants better understand roles and responsibilities for response to an event requiring relocation/evacuation, </a:t>
            </a:r>
          </a:p>
          <a:p>
            <a:pPr marL="170284" indent="-170284">
              <a:buFont typeface="Arial" panose="020B0604020202020204" pitchFamily="34" charset="0"/>
              <a:buChar char="•"/>
            </a:pPr>
            <a:r>
              <a:rPr lang="en-US" altLang="en-US" sz="1400" dirty="0" smtClean="0"/>
              <a:t>to help the participants better understand roles and responsibilities for continuity/recovery of services involving an event that prevents occupation of routine work areas, </a:t>
            </a:r>
          </a:p>
          <a:p>
            <a:pPr marL="170284" indent="-170284" defTabSz="454091">
              <a:buFont typeface="Arial" panose="020B0604020202020204" pitchFamily="34" charset="0"/>
              <a:buChar char="•"/>
              <a:defRPr/>
            </a:pPr>
            <a:r>
              <a:rPr lang="en-US" altLang="en-US" sz="1400" dirty="0" smtClean="0"/>
              <a:t>to provide an opportunity to consider internal and external messaging needs for an event involving an incident involving a significant, violent event. </a:t>
            </a:r>
          </a:p>
          <a:p>
            <a:endParaRPr lang="en-US" altLang="en-US" sz="1400" dirty="0" smtClean="0"/>
          </a:p>
          <a:p>
            <a:r>
              <a:rPr lang="en-US" altLang="en-US" sz="1400" dirty="0" smtClean="0"/>
              <a:t>We will  discuss the questions as a group.  I will lead the discussion by providing information about what is happening in the scenario and asking general questions.  You will have an opportunity to respond to the questions as well as discuss topics freely within an established time frame.  The tabletop exercise is intended to stimulate discussion of emergency response and clinical/business continuity actions in response to a hypothetical incident. </a:t>
            </a:r>
            <a:endParaRPr lang="en-US" altLang="en-US" sz="1400" b="1" dirty="0" smtClean="0"/>
          </a:p>
          <a:p>
            <a:pPr eaLnBrk="1" hangingPunct="1">
              <a:lnSpc>
                <a:spcPct val="80000"/>
              </a:lnSpc>
            </a:pPr>
            <a:endParaRPr lang="en-US" altLang="en-US" sz="1050" dirty="0"/>
          </a:p>
        </p:txBody>
      </p:sp>
      <p:sp>
        <p:nvSpPr>
          <p:cNvPr id="26628" name="Slide Number Placeholder 3"/>
          <p:cNvSpPr txBox="1">
            <a:spLocks noGrp="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54" tIns="45877" rIns="91754" bIns="45877"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587AD2-AFF1-4B19-ADA4-50D50DE837A0}" type="slidenum">
              <a:rPr lang="en-US" altLang="en-US">
                <a:latin typeface="Arial" charset="0"/>
              </a:rPr>
              <a:pPr algn="r" eaLnBrk="1" hangingPunct="1">
                <a:spcBef>
                  <a:spcPct val="0"/>
                </a:spcBef>
              </a:pPr>
              <a:t>4</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a:xfrm>
            <a:off x="463639" y="4370426"/>
            <a:ext cx="5924282" cy="4139486"/>
          </a:xfrm>
        </p:spPr>
        <p:txBody>
          <a:bodyPr/>
          <a:lstStyle/>
          <a:p>
            <a:r>
              <a:rPr lang="en-US" sz="1400" b="0" dirty="0" smtClean="0"/>
              <a:t>Let the participant</a:t>
            </a:r>
            <a:r>
              <a:rPr lang="en-US" sz="1400" b="0" baseline="0" dirty="0" smtClean="0"/>
              <a:t> know what the specific objectives of the exercise are:</a:t>
            </a:r>
            <a:endParaRPr lang="en-US" sz="1400" b="0" dirty="0" smtClean="0"/>
          </a:p>
          <a:p>
            <a:r>
              <a:rPr lang="en-US" sz="1400" b="1" dirty="0" smtClean="0"/>
              <a:t>Onsite</a:t>
            </a:r>
            <a:r>
              <a:rPr lang="en-US" sz="1400" b="1" baseline="0" dirty="0" smtClean="0"/>
              <a:t> Incident Management</a:t>
            </a:r>
            <a:endParaRPr lang="en-US" sz="1400" b="1" dirty="0" smtClean="0"/>
          </a:p>
          <a:p>
            <a:pPr>
              <a:buNone/>
            </a:pPr>
            <a:r>
              <a:rPr lang="en-US" sz="1400" b="1" dirty="0" smtClean="0"/>
              <a:t>	</a:t>
            </a:r>
            <a:r>
              <a:rPr lang="en-US" sz="1400" dirty="0" smtClean="0"/>
              <a:t>Identify and enhance security tactics, techniques, and procedures in responding</a:t>
            </a:r>
            <a:r>
              <a:rPr lang="en-US" sz="1400" baseline="0" dirty="0" smtClean="0"/>
              <a:t> to </a:t>
            </a:r>
            <a:r>
              <a:rPr lang="en-US" sz="1400" dirty="0" smtClean="0"/>
              <a:t>an active shooter threat within our facility. </a:t>
            </a:r>
          </a:p>
          <a:p>
            <a:pPr lvl="0"/>
            <a:r>
              <a:rPr lang="en-US" sz="1400" b="1" dirty="0" smtClean="0"/>
              <a:t>Communication/Information </a:t>
            </a:r>
            <a:r>
              <a:rPr lang="en-US" sz="1400" b="1" dirty="0"/>
              <a:t>Sharing:</a:t>
            </a:r>
          </a:p>
          <a:p>
            <a:pPr lvl="1" indent="0">
              <a:buNone/>
            </a:pPr>
            <a:r>
              <a:rPr lang="en-US" sz="1400" dirty="0" smtClean="0"/>
              <a:t>Identify current processes, and contingency methods to provide critical information to employees and the public in a timely manner. </a:t>
            </a:r>
          </a:p>
          <a:p>
            <a:r>
              <a:rPr lang="en-US" sz="1400" b="1" dirty="0" smtClean="0"/>
              <a:t>Evacuation/Shelter-in-Place</a:t>
            </a:r>
            <a:r>
              <a:rPr lang="en-US" sz="1400" b="1" dirty="0"/>
              <a:t>: </a:t>
            </a:r>
          </a:p>
          <a:p>
            <a:pPr lvl="1">
              <a:buNone/>
            </a:pPr>
            <a:r>
              <a:rPr lang="en-US" sz="1400" dirty="0" smtClean="0"/>
              <a:t>Execute </a:t>
            </a:r>
            <a:r>
              <a:rPr lang="en-US" sz="1400" dirty="0"/>
              <a:t>safe and effective sheltering-in-place of patients, and/or the organized and managed evacuation of building occupants to safe areas in response to a potentially or actually dangerous </a:t>
            </a:r>
            <a:r>
              <a:rPr lang="en-US" sz="1400" dirty="0" smtClean="0"/>
              <a:t>environment. </a:t>
            </a:r>
            <a:endParaRPr lang="en-US" sz="1400" dirty="0"/>
          </a:p>
          <a:p>
            <a:pPr lvl="0"/>
            <a:r>
              <a:rPr lang="en-US" sz="1200" b="1" kern="1200" dirty="0" smtClean="0">
                <a:solidFill>
                  <a:schemeClr val="tx1"/>
                </a:solidFill>
                <a:effectLst/>
                <a:latin typeface="+mn-lt"/>
                <a:ea typeface="+mn-ea"/>
                <a:cs typeface="+mn-cs"/>
              </a:rPr>
              <a:t>Law Enforcement Response</a:t>
            </a:r>
          </a:p>
          <a:p>
            <a:pPr lvl="1"/>
            <a:r>
              <a:rPr lang="en-US" sz="1200" kern="1200" dirty="0" smtClean="0">
                <a:solidFill>
                  <a:schemeClr val="tx1"/>
                </a:solidFill>
                <a:effectLst/>
                <a:latin typeface="+mn-lt"/>
                <a:ea typeface="+mn-ea"/>
                <a:cs typeface="+mn-cs"/>
              </a:rPr>
              <a:t>Enhance operations between local law enforcement and staff in combating/responding to threats.</a:t>
            </a:r>
          </a:p>
          <a:p>
            <a:pPr>
              <a:buNone/>
            </a:pPr>
            <a:r>
              <a:rPr lang="en-US" sz="1400" b="1" i="0" u="none" dirty="0" smtClean="0"/>
              <a:t>Continuity of Operations:</a:t>
            </a:r>
          </a:p>
          <a:p>
            <a:pPr lvl="1">
              <a:buNone/>
            </a:pPr>
            <a:r>
              <a:rPr lang="en-US" sz="1400" b="0" i="0" u="none" dirty="0" smtClean="0"/>
              <a:t>Identify</a:t>
            </a:r>
            <a:r>
              <a:rPr lang="en-US" sz="1400" b="0" i="0" u="none" baseline="0" dirty="0" smtClean="0"/>
              <a:t> challenges and available resources to ensure the ability to reconstitute essential functions after a disruption.</a:t>
            </a:r>
            <a:endParaRPr lang="en-US" sz="1400" b="0" i="0" u="none" dirty="0"/>
          </a:p>
          <a:p>
            <a:pPr>
              <a:buNone/>
            </a:pPr>
            <a:endParaRPr lang="en-US" sz="1400" dirty="0"/>
          </a:p>
          <a:p>
            <a:pPr>
              <a:buNone/>
            </a:pPr>
            <a:r>
              <a:rPr lang="en-US" sz="1400" i="1" dirty="0"/>
              <a:t>	</a:t>
            </a:r>
            <a:endParaRPr lang="en-US" sz="1400" dirty="0"/>
          </a:p>
          <a:p>
            <a:endParaRPr lang="en-US" sz="1400"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8822" eaLnBrk="0" hangingPunct="0">
              <a:spcBef>
                <a:spcPct val="30000"/>
              </a:spcBef>
              <a:defRPr sz="1200">
                <a:solidFill>
                  <a:schemeClr val="tx1"/>
                </a:solidFill>
                <a:latin typeface="Calibri" pitchFamily="34" charset="0"/>
              </a:defRPr>
            </a:lvl1pPr>
            <a:lvl2pPr marL="737898" indent="-283807" defTabSz="458822" eaLnBrk="0" hangingPunct="0">
              <a:spcBef>
                <a:spcPct val="30000"/>
              </a:spcBef>
              <a:defRPr sz="1200">
                <a:solidFill>
                  <a:schemeClr val="tx1"/>
                </a:solidFill>
                <a:latin typeface="Calibri" pitchFamily="34" charset="0"/>
              </a:defRPr>
            </a:lvl2pPr>
            <a:lvl3pPr marL="1135228" indent="-227046" defTabSz="458822" eaLnBrk="0" hangingPunct="0">
              <a:spcBef>
                <a:spcPct val="30000"/>
              </a:spcBef>
              <a:defRPr sz="1200">
                <a:solidFill>
                  <a:schemeClr val="tx1"/>
                </a:solidFill>
                <a:latin typeface="Calibri" pitchFamily="34" charset="0"/>
              </a:defRPr>
            </a:lvl3pPr>
            <a:lvl4pPr marL="1589319" indent="-227046" defTabSz="458822" eaLnBrk="0" hangingPunct="0">
              <a:spcBef>
                <a:spcPct val="30000"/>
              </a:spcBef>
              <a:defRPr sz="1200">
                <a:solidFill>
                  <a:schemeClr val="tx1"/>
                </a:solidFill>
                <a:latin typeface="Calibri" pitchFamily="34" charset="0"/>
              </a:defRPr>
            </a:lvl4pPr>
            <a:lvl5pPr marL="2043410" indent="-227046" defTabSz="458822" eaLnBrk="0" hangingPunct="0">
              <a:spcBef>
                <a:spcPct val="30000"/>
              </a:spcBef>
              <a:defRPr sz="1200">
                <a:solidFill>
                  <a:schemeClr val="tx1"/>
                </a:solidFill>
                <a:latin typeface="Calibri" pitchFamily="34" charset="0"/>
              </a:defRPr>
            </a:lvl5pPr>
            <a:lvl6pPr marL="2497501" indent="-227046" defTabSz="458822" eaLnBrk="0" fontAlgn="base" hangingPunct="0">
              <a:spcBef>
                <a:spcPct val="30000"/>
              </a:spcBef>
              <a:spcAft>
                <a:spcPct val="0"/>
              </a:spcAft>
              <a:defRPr sz="1200">
                <a:solidFill>
                  <a:schemeClr val="tx1"/>
                </a:solidFill>
                <a:latin typeface="Calibri" pitchFamily="34" charset="0"/>
              </a:defRPr>
            </a:lvl6pPr>
            <a:lvl7pPr marL="2951592" indent="-227046" defTabSz="458822" eaLnBrk="0" fontAlgn="base" hangingPunct="0">
              <a:spcBef>
                <a:spcPct val="30000"/>
              </a:spcBef>
              <a:spcAft>
                <a:spcPct val="0"/>
              </a:spcAft>
              <a:defRPr sz="1200">
                <a:solidFill>
                  <a:schemeClr val="tx1"/>
                </a:solidFill>
                <a:latin typeface="Calibri" pitchFamily="34" charset="0"/>
              </a:defRPr>
            </a:lvl7pPr>
            <a:lvl8pPr marL="3405683" indent="-227046" defTabSz="458822" eaLnBrk="0" fontAlgn="base" hangingPunct="0">
              <a:spcBef>
                <a:spcPct val="30000"/>
              </a:spcBef>
              <a:spcAft>
                <a:spcPct val="0"/>
              </a:spcAft>
              <a:defRPr sz="1200">
                <a:solidFill>
                  <a:schemeClr val="tx1"/>
                </a:solidFill>
                <a:latin typeface="Calibri" pitchFamily="34" charset="0"/>
              </a:defRPr>
            </a:lvl8pPr>
            <a:lvl9pPr marL="3859774" indent="-227046" defTabSz="45882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D86271-E448-4C7B-A6ED-35ED83DF5D32}"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Review exercise expectations:</a:t>
            </a:r>
          </a:p>
          <a:p>
            <a:pPr marL="170284" indent="-170284">
              <a:buFont typeface="Arial" panose="020B0604020202020204" pitchFamily="34" charset="0"/>
              <a:buChar char="•"/>
            </a:pPr>
            <a:r>
              <a:rPr lang="en-US" dirty="0" smtClean="0"/>
              <a:t>Identify any</a:t>
            </a:r>
            <a:r>
              <a:rPr lang="en-US" baseline="0" dirty="0" smtClean="0"/>
              <a:t> opportunities for improvement.</a:t>
            </a:r>
            <a:endParaRPr lang="en-US" dirty="0" smtClean="0"/>
          </a:p>
          <a:p>
            <a:pPr>
              <a:defRPr/>
            </a:pPr>
            <a:endParaRPr lang="en-US" dirty="0" smtClean="0"/>
          </a:p>
          <a:p>
            <a:pPr>
              <a:defRPr/>
            </a:pPr>
            <a:r>
              <a:rPr lang="en-US" dirty="0" smtClean="0"/>
              <a:t>This is an open, no-fault, stress-free environment.  There is no single “right” response to scenario events.  Varying viewpoints, even disagreements, are expected. Each </a:t>
            </a:r>
            <a:r>
              <a:rPr lang="en-US" dirty="0"/>
              <a:t>of you </a:t>
            </a:r>
            <a:r>
              <a:rPr lang="en-US" dirty="0" smtClean="0"/>
              <a:t>is encouraged to openly discuss </a:t>
            </a:r>
            <a:r>
              <a:rPr lang="en-US" dirty="0"/>
              <a:t>potential issues and identify ways to resolve them</a:t>
            </a:r>
            <a:r>
              <a:rPr lang="en-US" dirty="0" smtClean="0"/>
              <a:t>. Please respond on the basis of your knowledge of current response plans and capabilities (i.e., you may use only existing assets) and insights derived from your training.</a:t>
            </a:r>
          </a:p>
          <a:p>
            <a:pPr>
              <a:defRPr/>
            </a:pPr>
            <a:r>
              <a:rPr lang="en-US" dirty="0" smtClean="0"/>
              <a:t>Assume the scenario and exercise activities are real.  If parts of the scenario seem implausible, do not complain.  Recognize that the exercise has objectives that must be satisfied and may require doing things that may not be as realistic as we would like.</a:t>
            </a:r>
          </a:p>
          <a:p>
            <a:pPr>
              <a:defRPr/>
            </a:pPr>
            <a:r>
              <a:rPr lang="en-US" dirty="0" smtClean="0"/>
              <a:t>The tabletop exercise is an opportunity to clarify roles and responsibilities, policies and procedures, and understand capabilities and limitations.  It is not a forum for “developing” plans .  </a:t>
            </a:r>
            <a:r>
              <a:rPr lang="en-US" b="1" i="1" dirty="0" smtClean="0"/>
              <a:t>For discussions that get bogged down with planning details, facilitators will note the issue and will guide the discussion toward a new topic.</a:t>
            </a:r>
            <a:r>
              <a:rPr lang="en-US" dirty="0" smtClean="0"/>
              <a:t>  Any identified planning, training, or exercising need will be documented for inclusion into an after action report and improvement plan.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8822" eaLnBrk="0" hangingPunct="0">
              <a:spcBef>
                <a:spcPct val="30000"/>
              </a:spcBef>
              <a:defRPr sz="1200">
                <a:solidFill>
                  <a:schemeClr val="tx1"/>
                </a:solidFill>
                <a:latin typeface="Calibri" pitchFamily="34" charset="0"/>
              </a:defRPr>
            </a:lvl1pPr>
            <a:lvl2pPr marL="737898" indent="-283807" defTabSz="458822" eaLnBrk="0" hangingPunct="0">
              <a:spcBef>
                <a:spcPct val="30000"/>
              </a:spcBef>
              <a:defRPr sz="1200">
                <a:solidFill>
                  <a:schemeClr val="tx1"/>
                </a:solidFill>
                <a:latin typeface="Calibri" pitchFamily="34" charset="0"/>
              </a:defRPr>
            </a:lvl2pPr>
            <a:lvl3pPr marL="1135228" indent="-227046" defTabSz="458822" eaLnBrk="0" hangingPunct="0">
              <a:spcBef>
                <a:spcPct val="30000"/>
              </a:spcBef>
              <a:defRPr sz="1200">
                <a:solidFill>
                  <a:schemeClr val="tx1"/>
                </a:solidFill>
                <a:latin typeface="Calibri" pitchFamily="34" charset="0"/>
              </a:defRPr>
            </a:lvl3pPr>
            <a:lvl4pPr marL="1589319" indent="-227046" defTabSz="458822" eaLnBrk="0" hangingPunct="0">
              <a:spcBef>
                <a:spcPct val="30000"/>
              </a:spcBef>
              <a:defRPr sz="1200">
                <a:solidFill>
                  <a:schemeClr val="tx1"/>
                </a:solidFill>
                <a:latin typeface="Calibri" pitchFamily="34" charset="0"/>
              </a:defRPr>
            </a:lvl4pPr>
            <a:lvl5pPr marL="2043410" indent="-227046" defTabSz="458822" eaLnBrk="0" hangingPunct="0">
              <a:spcBef>
                <a:spcPct val="30000"/>
              </a:spcBef>
              <a:defRPr sz="1200">
                <a:solidFill>
                  <a:schemeClr val="tx1"/>
                </a:solidFill>
                <a:latin typeface="Calibri" pitchFamily="34" charset="0"/>
              </a:defRPr>
            </a:lvl5pPr>
            <a:lvl6pPr marL="2497501" indent="-227046" defTabSz="458822" eaLnBrk="0" fontAlgn="base" hangingPunct="0">
              <a:spcBef>
                <a:spcPct val="30000"/>
              </a:spcBef>
              <a:spcAft>
                <a:spcPct val="0"/>
              </a:spcAft>
              <a:defRPr sz="1200">
                <a:solidFill>
                  <a:schemeClr val="tx1"/>
                </a:solidFill>
                <a:latin typeface="Calibri" pitchFamily="34" charset="0"/>
              </a:defRPr>
            </a:lvl6pPr>
            <a:lvl7pPr marL="2951592" indent="-227046" defTabSz="458822" eaLnBrk="0" fontAlgn="base" hangingPunct="0">
              <a:spcBef>
                <a:spcPct val="30000"/>
              </a:spcBef>
              <a:spcAft>
                <a:spcPct val="0"/>
              </a:spcAft>
              <a:defRPr sz="1200">
                <a:solidFill>
                  <a:schemeClr val="tx1"/>
                </a:solidFill>
                <a:latin typeface="Calibri" pitchFamily="34" charset="0"/>
              </a:defRPr>
            </a:lvl7pPr>
            <a:lvl8pPr marL="3405683" indent="-227046" defTabSz="458822" eaLnBrk="0" fontAlgn="base" hangingPunct="0">
              <a:spcBef>
                <a:spcPct val="30000"/>
              </a:spcBef>
              <a:spcAft>
                <a:spcPct val="0"/>
              </a:spcAft>
              <a:defRPr sz="1200">
                <a:solidFill>
                  <a:schemeClr val="tx1"/>
                </a:solidFill>
                <a:latin typeface="Calibri" pitchFamily="34" charset="0"/>
              </a:defRPr>
            </a:lvl8pPr>
            <a:lvl9pPr marL="3859774" indent="-227046" defTabSz="45882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BFF1BA-A0E0-49DC-A92A-319C07402F84}"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ltLang="en-US" sz="1600" dirty="0" smtClean="0"/>
              <a:t>I [or person you ask to take notes] </a:t>
            </a:r>
            <a:r>
              <a:rPr lang="en-US" altLang="en-US" sz="1600" baseline="0" dirty="0" smtClean="0"/>
              <a:t>will </a:t>
            </a:r>
            <a:r>
              <a:rPr lang="en-US" altLang="en-US" sz="1600" dirty="0" smtClean="0"/>
              <a:t>capture information for inclusion in a formal post-exercise After Action Report.  Participants will be asked to complete a feedback form to provide input about identified strengths and opportunities for improvement from their perspective.  The information will be included in an After Action Report and Improvement Plan to document lessons learned and drive process improvement.  (There</a:t>
            </a:r>
            <a:r>
              <a:rPr lang="en-US" altLang="en-US" sz="1600" baseline="0" dirty="0" smtClean="0"/>
              <a:t> is a form that can be downloaded to provide a printed </a:t>
            </a:r>
            <a:r>
              <a:rPr lang="en-US" sz="1600" dirty="0" smtClean="0">
                <a:hlinkClick r:id="rId3"/>
              </a:rPr>
              <a:t>Participant Feedback Form</a:t>
            </a:r>
            <a:r>
              <a:rPr lang="en-US" sz="1600" dirty="0" smtClean="0"/>
              <a:t>.) </a:t>
            </a:r>
            <a:r>
              <a:rPr lang="en-US" altLang="en-US" sz="1600" baseline="0" dirty="0" smtClean="0"/>
              <a:t> </a:t>
            </a:r>
          </a:p>
          <a:p>
            <a:r>
              <a:rPr lang="en-US" altLang="en-US" sz="1600" dirty="0" smtClean="0"/>
              <a:t>[This information will be entered into the </a:t>
            </a:r>
            <a:r>
              <a:rPr lang="en-US" sz="1600" dirty="0">
                <a:hlinkClick r:id="rId4"/>
              </a:rPr>
              <a:t>Mayo Clinic Exercise/Incident Documentation and Improvement Tracking (EDIT) </a:t>
            </a:r>
            <a:r>
              <a:rPr lang="en-US" sz="1600" dirty="0" smtClean="0">
                <a:hlinkClick r:id="rId4"/>
              </a:rPr>
              <a:t>Tool</a:t>
            </a:r>
            <a:r>
              <a:rPr lang="en-US" sz="1600" dirty="0" smtClean="0"/>
              <a:t>]</a:t>
            </a:r>
            <a:endParaRPr lang="en-US" altLang="en-US" sz="1600"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8822" eaLnBrk="0" hangingPunct="0">
              <a:spcBef>
                <a:spcPct val="30000"/>
              </a:spcBef>
              <a:defRPr sz="1200">
                <a:solidFill>
                  <a:schemeClr val="tx1"/>
                </a:solidFill>
                <a:latin typeface="Calibri" pitchFamily="34" charset="0"/>
              </a:defRPr>
            </a:lvl1pPr>
            <a:lvl2pPr marL="737898" indent="-283807" defTabSz="458822" eaLnBrk="0" hangingPunct="0">
              <a:spcBef>
                <a:spcPct val="30000"/>
              </a:spcBef>
              <a:defRPr sz="1200">
                <a:solidFill>
                  <a:schemeClr val="tx1"/>
                </a:solidFill>
                <a:latin typeface="Calibri" pitchFamily="34" charset="0"/>
              </a:defRPr>
            </a:lvl2pPr>
            <a:lvl3pPr marL="1135228" indent="-227046" defTabSz="458822" eaLnBrk="0" hangingPunct="0">
              <a:spcBef>
                <a:spcPct val="30000"/>
              </a:spcBef>
              <a:defRPr sz="1200">
                <a:solidFill>
                  <a:schemeClr val="tx1"/>
                </a:solidFill>
                <a:latin typeface="Calibri" pitchFamily="34" charset="0"/>
              </a:defRPr>
            </a:lvl3pPr>
            <a:lvl4pPr marL="1589319" indent="-227046" defTabSz="458822" eaLnBrk="0" hangingPunct="0">
              <a:spcBef>
                <a:spcPct val="30000"/>
              </a:spcBef>
              <a:defRPr sz="1200">
                <a:solidFill>
                  <a:schemeClr val="tx1"/>
                </a:solidFill>
                <a:latin typeface="Calibri" pitchFamily="34" charset="0"/>
              </a:defRPr>
            </a:lvl4pPr>
            <a:lvl5pPr marL="2043410" indent="-227046" defTabSz="458822" eaLnBrk="0" hangingPunct="0">
              <a:spcBef>
                <a:spcPct val="30000"/>
              </a:spcBef>
              <a:defRPr sz="1200">
                <a:solidFill>
                  <a:schemeClr val="tx1"/>
                </a:solidFill>
                <a:latin typeface="Calibri" pitchFamily="34" charset="0"/>
              </a:defRPr>
            </a:lvl5pPr>
            <a:lvl6pPr marL="2497501" indent="-227046" defTabSz="458822" eaLnBrk="0" fontAlgn="base" hangingPunct="0">
              <a:spcBef>
                <a:spcPct val="30000"/>
              </a:spcBef>
              <a:spcAft>
                <a:spcPct val="0"/>
              </a:spcAft>
              <a:defRPr sz="1200">
                <a:solidFill>
                  <a:schemeClr val="tx1"/>
                </a:solidFill>
                <a:latin typeface="Calibri" pitchFamily="34" charset="0"/>
              </a:defRPr>
            </a:lvl6pPr>
            <a:lvl7pPr marL="2951592" indent="-227046" defTabSz="458822" eaLnBrk="0" fontAlgn="base" hangingPunct="0">
              <a:spcBef>
                <a:spcPct val="30000"/>
              </a:spcBef>
              <a:spcAft>
                <a:spcPct val="0"/>
              </a:spcAft>
              <a:defRPr sz="1200">
                <a:solidFill>
                  <a:schemeClr val="tx1"/>
                </a:solidFill>
                <a:latin typeface="Calibri" pitchFamily="34" charset="0"/>
              </a:defRPr>
            </a:lvl7pPr>
            <a:lvl8pPr marL="3405683" indent="-227046" defTabSz="458822" eaLnBrk="0" fontAlgn="base" hangingPunct="0">
              <a:spcBef>
                <a:spcPct val="30000"/>
              </a:spcBef>
              <a:spcAft>
                <a:spcPct val="0"/>
              </a:spcAft>
              <a:defRPr sz="1200">
                <a:solidFill>
                  <a:schemeClr val="tx1"/>
                </a:solidFill>
                <a:latin typeface="Calibri" pitchFamily="34" charset="0"/>
              </a:defRPr>
            </a:lvl8pPr>
            <a:lvl9pPr marL="3859774" indent="-227046" defTabSz="45882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8C766B-5C3E-448A-AF1F-0C8AED94E72F}"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a:xfrm>
            <a:off x="270456" y="4237149"/>
            <a:ext cx="6400800" cy="4272763"/>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sz="1100" dirty="0" smtClean="0"/>
              <a:t>“Unfortunately</a:t>
            </a:r>
            <a:r>
              <a:rPr lang="en-US" sz="1100" dirty="0"/>
              <a:t>, the health care setting is not immune to workplace violence.5-11 The rate of assaults on health workers is 8 of 10,000 compared with 2 of 10,000 for private-sector industries.”</a:t>
            </a:r>
          </a:p>
          <a:p>
            <a:endParaRPr lang="en-US" sz="700" dirty="0"/>
          </a:p>
          <a:p>
            <a:r>
              <a:rPr lang="en-US" sz="1100" dirty="0"/>
              <a:t>“An active shooter is defined by the U.S. Department of Homeland Security as ‘an individual actively engaged in killing or attempting to kill people in a conﬁned and populated area; in most cases, active shooters use ﬁrearm[s] and there is no pattern or method to their selection of victims.’ </a:t>
            </a:r>
          </a:p>
          <a:p>
            <a:endParaRPr lang="en-US" sz="700" dirty="0"/>
          </a:p>
        </p:txBody>
      </p:sp>
      <p:sp>
        <p:nvSpPr>
          <p:cNvPr id="32772" name="Slide Number Placeholder 3"/>
          <p:cNvSpPr txBox="1">
            <a:spLocks noGrp="1"/>
          </p:cNvSpPr>
          <p:nvPr/>
        </p:nvSpPr>
        <p:spPr bwMode="auto">
          <a:xfrm>
            <a:off x="3884316" y="8737687"/>
            <a:ext cx="2972115" cy="4602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754" tIns="45877" rIns="91754" bIns="45877" anchor="b"/>
          <a:lstStyle>
            <a:lvl1pPr defTabSz="461963" eaLnBrk="0" hangingPunct="0">
              <a:spcBef>
                <a:spcPct val="30000"/>
              </a:spcBef>
              <a:defRPr sz="1200">
                <a:solidFill>
                  <a:schemeClr val="tx1"/>
                </a:solidFill>
                <a:latin typeface="Calibri" pitchFamily="34" charset="0"/>
              </a:defRPr>
            </a:lvl1pPr>
            <a:lvl2pPr marL="742950" indent="-285750" defTabSz="461963" eaLnBrk="0" hangingPunct="0">
              <a:spcBef>
                <a:spcPct val="30000"/>
              </a:spcBef>
              <a:defRPr sz="1200">
                <a:solidFill>
                  <a:schemeClr val="tx1"/>
                </a:solidFill>
                <a:latin typeface="Calibri" pitchFamily="34" charset="0"/>
              </a:defRPr>
            </a:lvl2pPr>
            <a:lvl3pPr marL="1143000" indent="-228600" defTabSz="461963" eaLnBrk="0" hangingPunct="0">
              <a:spcBef>
                <a:spcPct val="30000"/>
              </a:spcBef>
              <a:defRPr sz="1200">
                <a:solidFill>
                  <a:schemeClr val="tx1"/>
                </a:solidFill>
                <a:latin typeface="Calibri" pitchFamily="34" charset="0"/>
              </a:defRPr>
            </a:lvl3pPr>
            <a:lvl4pPr marL="1600200" indent="-228600" defTabSz="461963" eaLnBrk="0" hangingPunct="0">
              <a:spcBef>
                <a:spcPct val="30000"/>
              </a:spcBef>
              <a:defRPr sz="1200">
                <a:solidFill>
                  <a:schemeClr val="tx1"/>
                </a:solidFill>
                <a:latin typeface="Calibri" pitchFamily="34" charset="0"/>
              </a:defRPr>
            </a:lvl4pPr>
            <a:lvl5pPr marL="2057400" indent="-228600" defTabSz="461963" eaLnBrk="0" hangingPunct="0">
              <a:spcBef>
                <a:spcPct val="30000"/>
              </a:spcBef>
              <a:defRPr sz="1200">
                <a:solidFill>
                  <a:schemeClr val="tx1"/>
                </a:solidFill>
                <a:latin typeface="Calibri" pitchFamily="34" charset="0"/>
              </a:defRPr>
            </a:lvl5pPr>
            <a:lvl6pPr marL="2514600" indent="-228600" defTabSz="461963" eaLnBrk="0" fontAlgn="base" hangingPunct="0">
              <a:spcBef>
                <a:spcPct val="30000"/>
              </a:spcBef>
              <a:spcAft>
                <a:spcPct val="0"/>
              </a:spcAft>
              <a:defRPr sz="1200">
                <a:solidFill>
                  <a:schemeClr val="tx1"/>
                </a:solidFill>
                <a:latin typeface="Calibri" pitchFamily="34" charset="0"/>
              </a:defRPr>
            </a:lvl6pPr>
            <a:lvl7pPr marL="2971800" indent="-228600" defTabSz="461963" eaLnBrk="0" fontAlgn="base" hangingPunct="0">
              <a:spcBef>
                <a:spcPct val="30000"/>
              </a:spcBef>
              <a:spcAft>
                <a:spcPct val="0"/>
              </a:spcAft>
              <a:defRPr sz="1200">
                <a:solidFill>
                  <a:schemeClr val="tx1"/>
                </a:solidFill>
                <a:latin typeface="Calibri" pitchFamily="34" charset="0"/>
              </a:defRPr>
            </a:lvl7pPr>
            <a:lvl8pPr marL="3429000" indent="-228600" defTabSz="461963" eaLnBrk="0" fontAlgn="base" hangingPunct="0">
              <a:spcBef>
                <a:spcPct val="30000"/>
              </a:spcBef>
              <a:spcAft>
                <a:spcPct val="0"/>
              </a:spcAft>
              <a:defRPr sz="1200">
                <a:solidFill>
                  <a:schemeClr val="tx1"/>
                </a:solidFill>
                <a:latin typeface="Calibri" pitchFamily="34" charset="0"/>
              </a:defRPr>
            </a:lvl8pPr>
            <a:lvl9pPr marL="3886200" indent="-228600" defTabSz="4619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747C51F-8796-4797-AB7A-435E8FE1C688}" type="slidenum">
              <a:rPr lang="en-US" altLang="en-US">
                <a:latin typeface="Arial" charset="0"/>
              </a:rPr>
              <a:pPr algn="r" eaLnBrk="1" hangingPunct="1">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Discuss the difference between</a:t>
            </a:r>
            <a:r>
              <a:rPr lang="en-US" sz="1400" baseline="0" dirty="0" smtClean="0"/>
              <a:t> hospital-based shooting and active shooter… not all shooting incidents are active shooter incidents!  Active Shooter is very rare.  Most are targeted shootings.</a:t>
            </a:r>
          </a:p>
          <a:p>
            <a:endParaRPr lang="en-US" sz="1400" dirty="0"/>
          </a:p>
        </p:txBody>
      </p:sp>
      <p:sp>
        <p:nvSpPr>
          <p:cNvPr id="4" name="Slide Number Placeholder 3"/>
          <p:cNvSpPr>
            <a:spLocks noGrp="1"/>
          </p:cNvSpPr>
          <p:nvPr>
            <p:ph type="sldNum" sz="quarter" idx="10"/>
          </p:nvPr>
        </p:nvSpPr>
        <p:spPr/>
        <p:txBody>
          <a:bodyPr/>
          <a:lstStyle/>
          <a:p>
            <a:pPr>
              <a:defRPr/>
            </a:pPr>
            <a:fld id="{A622B836-A6E3-441C-8080-7F692C03BB9B}"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8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C999E1-61C4-44FF-887B-D95F094839B1}" type="datetimeFigureOut">
              <a:rPr lang="en-US"/>
              <a:pPr>
                <a:defRPr/>
              </a:pPr>
              <a:t>9/11/18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E9010-FFCC-4D2B-9129-090D1E428C1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2549402"/>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808A8-8E7E-4FFB-A598-17D9663326E1}" type="datetimeFigureOut">
              <a:rPr lang="en-US"/>
              <a:pPr>
                <a:defRPr/>
              </a:pPr>
              <a:t>9/11/18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E60CC-FC55-4B16-88A6-3A740764AF1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9346715"/>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5128CA-3CDC-493E-BD18-DFC94705BCE2}" type="datetimeFigureOut">
              <a:rPr lang="en-US"/>
              <a:pPr>
                <a:defRPr/>
              </a:pPr>
              <a:t>9/11/18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889A9-CC5D-4145-B546-10F3A630A7D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85468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86840"/>
            <a:ext cx="8229600" cy="473932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 y="6356350"/>
            <a:ext cx="1889760" cy="365125"/>
          </a:xfrm>
        </p:spPr>
        <p:txBody>
          <a:bodyPr/>
          <a:lstStyle>
            <a:lvl1pPr>
              <a:defRPr/>
            </a:lvl1pPr>
          </a:lstStyle>
          <a:p>
            <a:pPr>
              <a:defRPr/>
            </a:pPr>
            <a:fld id="{7F5F0985-33DF-40F1-8C24-BA5BB664B5CB}" type="datetimeFigureOut">
              <a:rPr lang="en-US"/>
              <a:pPr>
                <a:defRPr/>
              </a:pPr>
              <a:t>9/11/18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71203-A7BD-43F3-8C96-C45C4F594A7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04169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A204AC-7C24-487B-8D7B-CA3303F59921}" type="datetimeFigureOut">
              <a:rPr lang="en-US"/>
              <a:pPr>
                <a:defRPr/>
              </a:pPr>
              <a:t>9/11/18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37B98-8CDA-48E9-8561-E8AEFF8B5E4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323308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D2DAD-02A0-46E9-9498-065286776607}" type="datetimeFigureOut">
              <a:rPr lang="en-US"/>
              <a:pPr>
                <a:defRPr/>
              </a:pPr>
              <a:t>9/11/18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6337D5-6A27-405B-A138-37D5A15D4F5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17"/>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8E613D-73AD-4C10-98F3-2B39BED71A6C}" type="datetimeFigureOut">
              <a:rPr lang="en-US"/>
              <a:pPr>
                <a:defRPr/>
              </a:pPr>
              <a:t>9/11/18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C29FDA-134E-4D28-AD64-570F1B559DD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18569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5F4650-2C1C-4001-BC7B-1C549421F975}" type="datetimeFigureOut">
              <a:rPr lang="en-US"/>
              <a:pPr>
                <a:defRPr/>
              </a:pPr>
              <a:t>9/11/18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D539C3-CC6D-41E0-83BB-24A4CCCE505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082586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F73B51-4821-4E84-8292-3B3A2620EB7B}" type="datetimeFigureOut">
              <a:rPr lang="en-US"/>
              <a:pPr>
                <a:defRPr/>
              </a:pPr>
              <a:t>9/11/18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30DF8B-F755-4A3F-95D5-1CAE01B8E12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27891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8AB187-B305-4615-831B-7BB995B4B9C0}" type="datetimeFigureOut">
              <a:rPr lang="en-US"/>
              <a:pPr>
                <a:defRPr/>
              </a:pPr>
              <a:t>9/11/18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EC52C-EB9F-4A36-8740-F67EF7C1D3D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946910"/>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B90BB-6445-431B-A3DD-56611369CF06}" type="datetimeFigureOut">
              <a:rPr lang="en-US"/>
              <a:pPr>
                <a:defRPr/>
              </a:pPr>
              <a:t>9/11/18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F3EC69-43FF-41D7-8A1B-88E6BEEB2D1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354611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9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402080"/>
            <a:ext cx="8229600" cy="472408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609118-AB05-4B56-B2B8-297E63787B53}" type="datetimeFigureOut">
              <a:rPr lang="en-US"/>
              <a:pPr>
                <a:defRPr/>
              </a:pPr>
              <a:t>9/11/18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5E7A10-DF4F-4C07-813A-EE0062A7703E}" type="slidenum">
              <a:rPr lang="en-US"/>
              <a:pPr>
                <a:defRPr/>
              </a:pPr>
              <a:t>‹#›</a:t>
            </a:fld>
            <a:endParaRPr lang="en-US"/>
          </a:p>
        </p:txBody>
      </p:sp>
      <p:sp>
        <p:nvSpPr>
          <p:cNvPr id="7" name="Rectangle 8"/>
          <p:cNvSpPr>
            <a:spLocks noChangeArrowheads="1"/>
          </p:cNvSpPr>
          <p:nvPr userDrawn="1"/>
        </p:nvSpPr>
        <p:spPr bwMode="auto">
          <a:xfrm>
            <a:off x="0" y="6172200"/>
            <a:ext cx="9144000" cy="685800"/>
          </a:xfrm>
          <a:prstGeom prst="rect">
            <a:avLst/>
          </a:prstGeom>
          <a:solidFill>
            <a:schemeClr val="tx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grpSp>
        <p:nvGrpSpPr>
          <p:cNvPr id="8" name="Group 42"/>
          <p:cNvGrpSpPr>
            <a:grpSpLocks/>
          </p:cNvGrpSpPr>
          <p:nvPr userDrawn="1"/>
        </p:nvGrpSpPr>
        <p:grpSpPr bwMode="auto">
          <a:xfrm>
            <a:off x="120650" y="6299200"/>
            <a:ext cx="420688" cy="458788"/>
            <a:chOff x="415" y="431"/>
            <a:chExt cx="796" cy="867"/>
          </a:xfrm>
        </p:grpSpPr>
        <p:sp>
          <p:nvSpPr>
            <p:cNvPr id="9" name="Freeform 43"/>
            <p:cNvSpPr>
              <a:spLocks/>
            </p:cNvSpPr>
            <p:nvPr userDrawn="1"/>
          </p:nvSpPr>
          <p:spPr bwMode="auto">
            <a:xfrm>
              <a:off x="710" y="633"/>
              <a:ext cx="64" cy="149"/>
            </a:xfrm>
            <a:custGeom>
              <a:avLst/>
              <a:gdLst>
                <a:gd name="T0" fmla="*/ 16693329 w 41"/>
                <a:gd name="T1" fmla="*/ 31328032 h 96"/>
                <a:gd name="T2" fmla="*/ 16693329 w 41"/>
                <a:gd name="T3" fmla="*/ 33042675 h 96"/>
                <a:gd name="T4" fmla="*/ 8645184 w 41"/>
                <a:gd name="T5" fmla="*/ 32531882 h 96"/>
                <a:gd name="T6" fmla="*/ 0 w 41"/>
                <a:gd name="T7" fmla="*/ 33042675 h 96"/>
                <a:gd name="T8" fmla="*/ 0 w 41"/>
                <a:gd name="T9" fmla="*/ 31328032 h 96"/>
                <a:gd name="T10" fmla="*/ 4160156 w 41"/>
                <a:gd name="T11" fmla="*/ 31328032 h 96"/>
                <a:gd name="T12" fmla="*/ 4996725 w 41"/>
                <a:gd name="T13" fmla="*/ 30523221 h 96"/>
                <a:gd name="T14" fmla="*/ 5132505 w 41"/>
                <a:gd name="T15" fmla="*/ 28516014 h 96"/>
                <a:gd name="T16" fmla="*/ 5704456 w 41"/>
                <a:gd name="T17" fmla="*/ 21705091 h 96"/>
                <a:gd name="T18" fmla="*/ 5704456 w 41"/>
                <a:gd name="T19" fmla="*/ 11143532 h 96"/>
                <a:gd name="T20" fmla="*/ 5132505 w 41"/>
                <a:gd name="T21" fmla="*/ 4852314 h 96"/>
                <a:gd name="T22" fmla="*/ 4996725 w 41"/>
                <a:gd name="T23" fmla="*/ 2014275 h 96"/>
                <a:gd name="T24" fmla="*/ 4160156 w 41"/>
                <a:gd name="T25" fmla="*/ 1727414 h 96"/>
                <a:gd name="T26" fmla="*/ 0 w 41"/>
                <a:gd name="T27" fmla="*/ 1297788 h 96"/>
                <a:gd name="T28" fmla="*/ 0 w 41"/>
                <a:gd name="T29" fmla="*/ 0 h 96"/>
                <a:gd name="T30" fmla="*/ 8011715 w 41"/>
                <a:gd name="T31" fmla="*/ 0 h 96"/>
                <a:gd name="T32" fmla="*/ 16693329 w 41"/>
                <a:gd name="T33" fmla="*/ 0 h 96"/>
                <a:gd name="T34" fmla="*/ 16693329 w 41"/>
                <a:gd name="T35" fmla="*/ 1297788 h 96"/>
                <a:gd name="T36" fmla="*/ 12506092 w 41"/>
                <a:gd name="T37" fmla="*/ 1727414 h 96"/>
                <a:gd name="T38" fmla="*/ 11560072 w 41"/>
                <a:gd name="T39" fmla="*/ 2014275 h 96"/>
                <a:gd name="T40" fmla="*/ 10996074 w 41"/>
                <a:gd name="T41" fmla="*/ 4422896 h 96"/>
                <a:gd name="T42" fmla="*/ 10996074 w 41"/>
                <a:gd name="T43" fmla="*/ 11143532 h 96"/>
                <a:gd name="T44" fmla="*/ 10996074 w 41"/>
                <a:gd name="T45" fmla="*/ 21705091 h 96"/>
                <a:gd name="T46" fmla="*/ 10996074 w 41"/>
                <a:gd name="T47" fmla="*/ 27996516 h 96"/>
                <a:gd name="T48" fmla="*/ 11560072 w 41"/>
                <a:gd name="T49" fmla="*/ 30523221 h 96"/>
                <a:gd name="T50" fmla="*/ 12506092 w 41"/>
                <a:gd name="T51" fmla="*/ 31328032 h 96"/>
                <a:gd name="T52" fmla="*/ 16693329 w 41"/>
                <a:gd name="T53" fmla="*/ 31328032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0" name="Freeform 44"/>
            <p:cNvSpPr>
              <a:spLocks noEditPoints="1"/>
            </p:cNvSpPr>
            <p:nvPr/>
          </p:nvSpPr>
          <p:spPr bwMode="auto">
            <a:xfrm>
              <a:off x="535" y="853"/>
              <a:ext cx="556" cy="445"/>
            </a:xfrm>
            <a:custGeom>
              <a:avLst/>
              <a:gdLst>
                <a:gd name="T0" fmla="*/ 91323731 w 359"/>
                <a:gd name="T1" fmla="*/ 0 h 287"/>
                <a:gd name="T2" fmla="*/ 67032952 w 359"/>
                <a:gd name="T3" fmla="*/ 0 h 287"/>
                <a:gd name="T4" fmla="*/ 67032952 w 359"/>
                <a:gd name="T5" fmla="*/ 28645405 h 287"/>
                <a:gd name="T6" fmla="*/ 78803780 w 359"/>
                <a:gd name="T7" fmla="*/ 57095573 h 287"/>
                <a:gd name="T8" fmla="*/ 78803780 w 359"/>
                <a:gd name="T9" fmla="*/ 53227906 h 287"/>
                <a:gd name="T10" fmla="*/ 72380473 w 359"/>
                <a:gd name="T11" fmla="*/ 32100757 h 287"/>
                <a:gd name="T12" fmla="*/ 72380473 w 359"/>
                <a:gd name="T13" fmla="*/ 24761360 h 287"/>
                <a:gd name="T14" fmla="*/ 81772427 w 359"/>
                <a:gd name="T15" fmla="*/ 24761360 h 287"/>
                <a:gd name="T16" fmla="*/ 81772427 w 359"/>
                <a:gd name="T17" fmla="*/ 57095573 h 287"/>
                <a:gd name="T18" fmla="*/ 58218103 w 359"/>
                <a:gd name="T19" fmla="*/ 93578376 h 287"/>
                <a:gd name="T20" fmla="*/ 34189340 w 359"/>
                <a:gd name="T21" fmla="*/ 59095802 h 287"/>
                <a:gd name="T22" fmla="*/ 48823137 w 359"/>
                <a:gd name="T23" fmla="*/ 28645405 h 287"/>
                <a:gd name="T24" fmla="*/ 48823137 w 359"/>
                <a:gd name="T25" fmla="*/ 24761360 h 287"/>
                <a:gd name="T26" fmla="*/ 58218103 w 359"/>
                <a:gd name="T27" fmla="*/ 24761360 h 287"/>
                <a:gd name="T28" fmla="*/ 64047011 w 359"/>
                <a:gd name="T29" fmla="*/ 24761360 h 287"/>
                <a:gd name="T30" fmla="*/ 64047011 w 359"/>
                <a:gd name="T31" fmla="*/ 18699160 h 287"/>
                <a:gd name="T32" fmla="*/ 58218103 w 359"/>
                <a:gd name="T33" fmla="*/ 18699160 h 287"/>
                <a:gd name="T34" fmla="*/ 48823137 w 359"/>
                <a:gd name="T35" fmla="*/ 18699160 h 287"/>
                <a:gd name="T36" fmla="*/ 48823137 w 359"/>
                <a:gd name="T37" fmla="*/ 18699160 h 287"/>
                <a:gd name="T38" fmla="*/ 43408573 w 359"/>
                <a:gd name="T39" fmla="*/ 18699160 h 287"/>
                <a:gd name="T40" fmla="*/ 43408573 w 359"/>
                <a:gd name="T41" fmla="*/ 18699160 h 287"/>
                <a:gd name="T42" fmla="*/ 28826317 w 359"/>
                <a:gd name="T43" fmla="*/ 18699160 h 287"/>
                <a:gd name="T44" fmla="*/ 28826317 w 359"/>
                <a:gd name="T45" fmla="*/ 53227906 h 287"/>
                <a:gd name="T46" fmla="*/ 28826317 w 359"/>
                <a:gd name="T47" fmla="*/ 56476922 h 287"/>
                <a:gd name="T48" fmla="*/ 28826317 w 359"/>
                <a:gd name="T49" fmla="*/ 56476922 h 287"/>
                <a:gd name="T50" fmla="*/ 34189340 w 359"/>
                <a:gd name="T51" fmla="*/ 51740144 h 287"/>
                <a:gd name="T52" fmla="*/ 34189340 w 359"/>
                <a:gd name="T53" fmla="*/ 51740144 h 287"/>
                <a:gd name="T54" fmla="*/ 34189340 w 359"/>
                <a:gd name="T55" fmla="*/ 24761360 h 287"/>
                <a:gd name="T56" fmla="*/ 43408573 w 359"/>
                <a:gd name="T57" fmla="*/ 24761360 h 287"/>
                <a:gd name="T58" fmla="*/ 43408573 w 359"/>
                <a:gd name="T59" fmla="*/ 24761360 h 287"/>
                <a:gd name="T60" fmla="*/ 43408573 w 359"/>
                <a:gd name="T61" fmla="*/ 32100757 h 287"/>
                <a:gd name="T62" fmla="*/ 24271542 w 359"/>
                <a:gd name="T63" fmla="*/ 62144574 h 287"/>
                <a:gd name="T64" fmla="*/ 5408421 w 359"/>
                <a:gd name="T65" fmla="*/ 32100757 h 287"/>
                <a:gd name="T66" fmla="*/ 5408421 w 359"/>
                <a:gd name="T67" fmla="*/ 6020042 h 287"/>
                <a:gd name="T68" fmla="*/ 24271542 w 359"/>
                <a:gd name="T69" fmla="*/ 6020042 h 287"/>
                <a:gd name="T70" fmla="*/ 43408573 w 359"/>
                <a:gd name="T71" fmla="*/ 6020042 h 287"/>
                <a:gd name="T72" fmla="*/ 43408573 w 359"/>
                <a:gd name="T73" fmla="*/ 15969686 h 287"/>
                <a:gd name="T74" fmla="*/ 48823137 w 359"/>
                <a:gd name="T75" fmla="*/ 15969686 h 287"/>
                <a:gd name="T76" fmla="*/ 48823137 w 359"/>
                <a:gd name="T77" fmla="*/ 0 h 287"/>
                <a:gd name="T78" fmla="*/ 24271542 w 359"/>
                <a:gd name="T79" fmla="*/ 0 h 287"/>
                <a:gd name="T80" fmla="*/ 0 w 359"/>
                <a:gd name="T81" fmla="*/ 0 h 287"/>
                <a:gd name="T82" fmla="*/ 0 w 359"/>
                <a:gd name="T83" fmla="*/ 28645405 h 287"/>
                <a:gd name="T84" fmla="*/ 24271542 w 359"/>
                <a:gd name="T85" fmla="*/ 64159201 h 287"/>
                <a:gd name="T86" fmla="*/ 29371846 w 359"/>
                <a:gd name="T87" fmla="*/ 62144574 h 287"/>
                <a:gd name="T88" fmla="*/ 58218103 w 359"/>
                <a:gd name="T89" fmla="*/ 95881989 h 287"/>
                <a:gd name="T90" fmla="*/ 86998155 w 359"/>
                <a:gd name="T91" fmla="*/ 62144574 h 287"/>
                <a:gd name="T92" fmla="*/ 91323731 w 359"/>
                <a:gd name="T93" fmla="*/ 64159201 h 287"/>
                <a:gd name="T94" fmla="*/ 115948838 w 359"/>
                <a:gd name="T95" fmla="*/ 28645405 h 287"/>
                <a:gd name="T96" fmla="*/ 115948838 w 359"/>
                <a:gd name="T97" fmla="*/ 0 h 287"/>
                <a:gd name="T98" fmla="*/ 91323731 w 359"/>
                <a:gd name="T99" fmla="*/ 0 h 287"/>
                <a:gd name="T100" fmla="*/ 110222513 w 359"/>
                <a:gd name="T101" fmla="*/ 32100757 h 287"/>
                <a:gd name="T102" fmla="*/ 91323731 w 359"/>
                <a:gd name="T103" fmla="*/ 62144574 h 287"/>
                <a:gd name="T104" fmla="*/ 87183887 w 359"/>
                <a:gd name="T105" fmla="*/ 59878308 h 287"/>
                <a:gd name="T106" fmla="*/ 87625329 w 359"/>
                <a:gd name="T107" fmla="*/ 53227906 h 287"/>
                <a:gd name="T108" fmla="*/ 87625329 w 359"/>
                <a:gd name="T109" fmla="*/ 18699160 h 287"/>
                <a:gd name="T110" fmla="*/ 72380473 w 359"/>
                <a:gd name="T111" fmla="*/ 18699160 h 287"/>
                <a:gd name="T112" fmla="*/ 72380473 w 359"/>
                <a:gd name="T113" fmla="*/ 6020042 h 287"/>
                <a:gd name="T114" fmla="*/ 91323731 w 359"/>
                <a:gd name="T115" fmla="*/ 6020042 h 287"/>
                <a:gd name="T116" fmla="*/ 110222513 w 359"/>
                <a:gd name="T117" fmla="*/ 6020042 h 287"/>
                <a:gd name="T118" fmla="*/ 110222513 w 359"/>
                <a:gd name="T119" fmla="*/ 3210075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1" name="Freeform 45"/>
            <p:cNvSpPr>
              <a:spLocks/>
            </p:cNvSpPr>
            <p:nvPr/>
          </p:nvSpPr>
          <p:spPr bwMode="auto">
            <a:xfrm>
              <a:off x="578" y="633"/>
              <a:ext cx="118" cy="149"/>
            </a:xfrm>
            <a:custGeom>
              <a:avLst/>
              <a:gdLst>
                <a:gd name="T0" fmla="*/ 2028791 w 76"/>
                <a:gd name="T1" fmla="*/ 33042675 h 96"/>
                <a:gd name="T2" fmla="*/ 2028791 w 76"/>
                <a:gd name="T3" fmla="*/ 31695496 h 96"/>
                <a:gd name="T4" fmla="*/ 4342150 w 76"/>
                <a:gd name="T5" fmla="*/ 30523221 h 96"/>
                <a:gd name="T6" fmla="*/ 4451452 w 76"/>
                <a:gd name="T7" fmla="*/ 30491753 h 96"/>
                <a:gd name="T8" fmla="*/ 4451452 w 76"/>
                <a:gd name="T9" fmla="*/ 27454215 h 96"/>
                <a:gd name="T10" fmla="*/ 4890735 w 76"/>
                <a:gd name="T11" fmla="*/ 23519791 h 96"/>
                <a:gd name="T12" fmla="*/ 4890735 w 76"/>
                <a:gd name="T13" fmla="*/ 11143532 h 96"/>
                <a:gd name="T14" fmla="*/ 4451452 w 76"/>
                <a:gd name="T15" fmla="*/ 4852314 h 96"/>
                <a:gd name="T16" fmla="*/ 4342150 w 76"/>
                <a:gd name="T17" fmla="*/ 2014275 h 96"/>
                <a:gd name="T18" fmla="*/ 3671239 w 76"/>
                <a:gd name="T19" fmla="*/ 1727414 h 96"/>
                <a:gd name="T20" fmla="*/ 0 w 76"/>
                <a:gd name="T21" fmla="*/ 1297788 h 96"/>
                <a:gd name="T22" fmla="*/ 0 w 76"/>
                <a:gd name="T23" fmla="*/ 0 h 96"/>
                <a:gd name="T24" fmla="*/ 7371999 w 76"/>
                <a:gd name="T25" fmla="*/ 0 h 96"/>
                <a:gd name="T26" fmla="*/ 14283591 w 76"/>
                <a:gd name="T27" fmla="*/ 0 h 96"/>
                <a:gd name="T28" fmla="*/ 14283591 w 76"/>
                <a:gd name="T29" fmla="*/ 1297788 h 96"/>
                <a:gd name="T30" fmla="*/ 10730959 w 76"/>
                <a:gd name="T31" fmla="*/ 1727414 h 96"/>
                <a:gd name="T32" fmla="*/ 10095720 w 76"/>
                <a:gd name="T33" fmla="*/ 2014275 h 96"/>
                <a:gd name="T34" fmla="*/ 9622544 w 76"/>
                <a:gd name="T35" fmla="*/ 4422896 h 96"/>
                <a:gd name="T36" fmla="*/ 9398844 w 76"/>
                <a:gd name="T37" fmla="*/ 11143532 h 96"/>
                <a:gd name="T38" fmla="*/ 9398844 w 76"/>
                <a:gd name="T39" fmla="*/ 26844352 h 96"/>
                <a:gd name="T40" fmla="*/ 9622544 w 76"/>
                <a:gd name="T41" fmla="*/ 30523221 h 96"/>
                <a:gd name="T42" fmla="*/ 13740987 w 76"/>
                <a:gd name="T43" fmla="*/ 31007924 h 96"/>
                <a:gd name="T44" fmla="*/ 23196729 w 76"/>
                <a:gd name="T45" fmla="*/ 29956073 h 96"/>
                <a:gd name="T46" fmla="*/ 23985132 w 76"/>
                <a:gd name="T47" fmla="*/ 28158470 h 96"/>
                <a:gd name="T48" fmla="*/ 25088741 w 76"/>
                <a:gd name="T49" fmla="*/ 24370490 h 96"/>
                <a:gd name="T50" fmla="*/ 26396895 w 76"/>
                <a:gd name="T51" fmla="*/ 24370490 h 96"/>
                <a:gd name="T52" fmla="*/ 25233556 w 76"/>
                <a:gd name="T53" fmla="*/ 32531882 h 96"/>
                <a:gd name="T54" fmla="*/ 23985132 w 76"/>
                <a:gd name="T55" fmla="*/ 33042675 h 96"/>
                <a:gd name="T56" fmla="*/ 19836744 w 76"/>
                <a:gd name="T57" fmla="*/ 33042675 h 96"/>
                <a:gd name="T58" fmla="*/ 6911465 w 76"/>
                <a:gd name="T59" fmla="*/ 32531882 h 96"/>
                <a:gd name="T60" fmla="*/ 2028791 w 76"/>
                <a:gd name="T61" fmla="*/ 33042675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2" name="Freeform 46"/>
            <p:cNvSpPr>
              <a:spLocks/>
            </p:cNvSpPr>
            <p:nvPr/>
          </p:nvSpPr>
          <p:spPr bwMode="auto">
            <a:xfrm>
              <a:off x="799" y="633"/>
              <a:ext cx="172" cy="152"/>
            </a:xfrm>
            <a:custGeom>
              <a:avLst/>
              <a:gdLst>
                <a:gd name="T0" fmla="*/ 0 w 111"/>
                <a:gd name="T1" fmla="*/ 32341130 h 98"/>
                <a:gd name="T2" fmla="*/ 0 w 111"/>
                <a:gd name="T3" fmla="*/ 30692194 h 98"/>
                <a:gd name="T4" fmla="*/ 3199332 w 111"/>
                <a:gd name="T5" fmla="*/ 30465714 h 98"/>
                <a:gd name="T6" fmla="*/ 3536532 w 111"/>
                <a:gd name="T7" fmla="*/ 30018147 h 98"/>
                <a:gd name="T8" fmla="*/ 3954350 w 111"/>
                <a:gd name="T9" fmla="*/ 27685426 h 98"/>
                <a:gd name="T10" fmla="*/ 4220121 w 111"/>
                <a:gd name="T11" fmla="*/ 22620742 h 98"/>
                <a:gd name="T12" fmla="*/ 4220121 w 111"/>
                <a:gd name="T13" fmla="*/ 4088156 h 98"/>
                <a:gd name="T14" fmla="*/ 4220121 w 111"/>
                <a:gd name="T15" fmla="*/ 3084350 h 98"/>
                <a:gd name="T16" fmla="*/ 3199332 w 111"/>
                <a:gd name="T17" fmla="*/ 1988594 h 98"/>
                <a:gd name="T18" fmla="*/ 2282297 w 111"/>
                <a:gd name="T19" fmla="*/ 1282120 h 98"/>
                <a:gd name="T20" fmla="*/ 0 w 111"/>
                <a:gd name="T21" fmla="*/ 1282120 h 98"/>
                <a:gd name="T22" fmla="*/ 0 w 111"/>
                <a:gd name="T23" fmla="*/ 0 h 98"/>
                <a:gd name="T24" fmla="*/ 4957523 w 111"/>
                <a:gd name="T25" fmla="*/ 0 h 98"/>
                <a:gd name="T26" fmla="*/ 8491581 w 111"/>
                <a:gd name="T27" fmla="*/ 0 h 98"/>
                <a:gd name="T28" fmla="*/ 11209471 w 111"/>
                <a:gd name="T29" fmla="*/ 3603028 h 98"/>
                <a:gd name="T30" fmla="*/ 16165369 w 111"/>
                <a:gd name="T31" fmla="*/ 9403117 h 98"/>
                <a:gd name="T32" fmla="*/ 22798010 w 111"/>
                <a:gd name="T33" fmla="*/ 17576861 h 98"/>
                <a:gd name="T34" fmla="*/ 28074686 w 111"/>
                <a:gd name="T35" fmla="*/ 23923716 h 98"/>
                <a:gd name="T36" fmla="*/ 30332237 w 111"/>
                <a:gd name="T37" fmla="*/ 26409519 h 98"/>
                <a:gd name="T38" fmla="*/ 30332237 w 111"/>
                <a:gd name="T39" fmla="*/ 9834730 h 98"/>
                <a:gd name="T40" fmla="*/ 30332237 w 111"/>
                <a:gd name="T41" fmla="*/ 4312933 h 98"/>
                <a:gd name="T42" fmla="*/ 29808789 w 111"/>
                <a:gd name="T43" fmla="*/ 1988594 h 98"/>
                <a:gd name="T44" fmla="*/ 29382352 w 111"/>
                <a:gd name="T45" fmla="*/ 1699388 h 98"/>
                <a:gd name="T46" fmla="*/ 26273913 w 111"/>
                <a:gd name="T47" fmla="*/ 1282120 h 98"/>
                <a:gd name="T48" fmla="*/ 26273913 w 111"/>
                <a:gd name="T49" fmla="*/ 0 h 98"/>
                <a:gd name="T50" fmla="*/ 31663169 w 111"/>
                <a:gd name="T51" fmla="*/ 0 h 98"/>
                <a:gd name="T52" fmla="*/ 36532744 w 111"/>
                <a:gd name="T53" fmla="*/ 0 h 98"/>
                <a:gd name="T54" fmla="*/ 36532744 w 111"/>
                <a:gd name="T55" fmla="*/ 1282120 h 98"/>
                <a:gd name="T56" fmla="*/ 33533872 w 111"/>
                <a:gd name="T57" fmla="*/ 1699388 h 98"/>
                <a:gd name="T58" fmla="*/ 32811448 w 111"/>
                <a:gd name="T59" fmla="*/ 1988594 h 98"/>
                <a:gd name="T60" fmla="*/ 32395135 w 111"/>
                <a:gd name="T61" fmla="*/ 4312933 h 98"/>
                <a:gd name="T62" fmla="*/ 32395135 w 111"/>
                <a:gd name="T63" fmla="*/ 9834730 h 98"/>
                <a:gd name="T64" fmla="*/ 32395135 w 111"/>
                <a:gd name="T65" fmla="*/ 20629955 h 98"/>
                <a:gd name="T66" fmla="*/ 32395135 w 111"/>
                <a:gd name="T67" fmla="*/ 33094442 h 98"/>
                <a:gd name="T68" fmla="*/ 30332237 w 111"/>
                <a:gd name="T69" fmla="*/ 33094442 h 98"/>
                <a:gd name="T70" fmla="*/ 29808789 w 111"/>
                <a:gd name="T71" fmla="*/ 32341130 h 98"/>
                <a:gd name="T72" fmla="*/ 29223025 w 111"/>
                <a:gd name="T73" fmla="*/ 31997481 h 98"/>
                <a:gd name="T74" fmla="*/ 28581606 w 111"/>
                <a:gd name="T75" fmla="*/ 31293442 h 98"/>
                <a:gd name="T76" fmla="*/ 25544417 w 111"/>
                <a:gd name="T77" fmla="*/ 28028077 h 98"/>
                <a:gd name="T78" fmla="*/ 22649758 w 111"/>
                <a:gd name="T79" fmla="*/ 24410567 h 98"/>
                <a:gd name="T80" fmla="*/ 6127461 w 111"/>
                <a:gd name="T81" fmla="*/ 4783890 h 98"/>
                <a:gd name="T82" fmla="*/ 6127461 w 111"/>
                <a:gd name="T83" fmla="*/ 22144131 h 98"/>
                <a:gd name="T84" fmla="*/ 6539287 w 111"/>
                <a:gd name="T85" fmla="*/ 27685426 h 98"/>
                <a:gd name="T86" fmla="*/ 6539287 w 111"/>
                <a:gd name="T87" fmla="*/ 30018147 h 98"/>
                <a:gd name="T88" fmla="*/ 7234019 w 111"/>
                <a:gd name="T89" fmla="*/ 30465714 h 98"/>
                <a:gd name="T90" fmla="*/ 10470193 w 111"/>
                <a:gd name="T91" fmla="*/ 30692194 h 98"/>
                <a:gd name="T92" fmla="*/ 10470193 w 111"/>
                <a:gd name="T93" fmla="*/ 32341130 h 98"/>
                <a:gd name="T94" fmla="*/ 5902890 w 111"/>
                <a:gd name="T95" fmla="*/ 31997481 h 98"/>
                <a:gd name="T96" fmla="*/ 0 w 111"/>
                <a:gd name="T97" fmla="*/ 3234113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47"/>
            <p:cNvSpPr>
              <a:spLocks/>
            </p:cNvSpPr>
            <p:nvPr/>
          </p:nvSpPr>
          <p:spPr bwMode="auto">
            <a:xfrm>
              <a:off x="991" y="633"/>
              <a:ext cx="64" cy="149"/>
            </a:xfrm>
            <a:custGeom>
              <a:avLst/>
              <a:gdLst>
                <a:gd name="T0" fmla="*/ 16693329 w 41"/>
                <a:gd name="T1" fmla="*/ 31328032 h 96"/>
                <a:gd name="T2" fmla="*/ 16693329 w 41"/>
                <a:gd name="T3" fmla="*/ 33042675 h 96"/>
                <a:gd name="T4" fmla="*/ 8645184 w 41"/>
                <a:gd name="T5" fmla="*/ 32531882 h 96"/>
                <a:gd name="T6" fmla="*/ 0 w 41"/>
                <a:gd name="T7" fmla="*/ 33042675 h 96"/>
                <a:gd name="T8" fmla="*/ 0 w 41"/>
                <a:gd name="T9" fmla="*/ 31328032 h 96"/>
                <a:gd name="T10" fmla="*/ 4160156 w 41"/>
                <a:gd name="T11" fmla="*/ 31328032 h 96"/>
                <a:gd name="T12" fmla="*/ 4996725 w 41"/>
                <a:gd name="T13" fmla="*/ 30523221 h 96"/>
                <a:gd name="T14" fmla="*/ 5132505 w 41"/>
                <a:gd name="T15" fmla="*/ 28516014 h 96"/>
                <a:gd name="T16" fmla="*/ 5704456 w 41"/>
                <a:gd name="T17" fmla="*/ 21705091 h 96"/>
                <a:gd name="T18" fmla="*/ 5704456 w 41"/>
                <a:gd name="T19" fmla="*/ 11143532 h 96"/>
                <a:gd name="T20" fmla="*/ 5132505 w 41"/>
                <a:gd name="T21" fmla="*/ 4852314 h 96"/>
                <a:gd name="T22" fmla="*/ 4996725 w 41"/>
                <a:gd name="T23" fmla="*/ 2014275 h 96"/>
                <a:gd name="T24" fmla="*/ 4160156 w 41"/>
                <a:gd name="T25" fmla="*/ 1727414 h 96"/>
                <a:gd name="T26" fmla="*/ 0 w 41"/>
                <a:gd name="T27" fmla="*/ 1297788 h 96"/>
                <a:gd name="T28" fmla="*/ 0 w 41"/>
                <a:gd name="T29" fmla="*/ 0 h 96"/>
                <a:gd name="T30" fmla="*/ 8011715 w 41"/>
                <a:gd name="T31" fmla="*/ 0 h 96"/>
                <a:gd name="T32" fmla="*/ 16693329 w 41"/>
                <a:gd name="T33" fmla="*/ 0 h 96"/>
                <a:gd name="T34" fmla="*/ 16693329 w 41"/>
                <a:gd name="T35" fmla="*/ 1297788 h 96"/>
                <a:gd name="T36" fmla="*/ 12506092 w 41"/>
                <a:gd name="T37" fmla="*/ 1727414 h 96"/>
                <a:gd name="T38" fmla="*/ 11560072 w 41"/>
                <a:gd name="T39" fmla="*/ 2014275 h 96"/>
                <a:gd name="T40" fmla="*/ 10996074 w 41"/>
                <a:gd name="T41" fmla="*/ 4422896 h 96"/>
                <a:gd name="T42" fmla="*/ 10996074 w 41"/>
                <a:gd name="T43" fmla="*/ 11143532 h 96"/>
                <a:gd name="T44" fmla="*/ 10996074 w 41"/>
                <a:gd name="T45" fmla="*/ 21705091 h 96"/>
                <a:gd name="T46" fmla="*/ 10996074 w 41"/>
                <a:gd name="T47" fmla="*/ 27996516 h 96"/>
                <a:gd name="T48" fmla="*/ 11560072 w 41"/>
                <a:gd name="T49" fmla="*/ 30523221 h 96"/>
                <a:gd name="T50" fmla="*/ 12506092 w 41"/>
                <a:gd name="T51" fmla="*/ 31328032 h 96"/>
                <a:gd name="T52" fmla="*/ 16693329 w 41"/>
                <a:gd name="T53" fmla="*/ 31328032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48"/>
            <p:cNvSpPr>
              <a:spLocks/>
            </p:cNvSpPr>
            <p:nvPr/>
          </p:nvSpPr>
          <p:spPr bwMode="auto">
            <a:xfrm>
              <a:off x="1065" y="629"/>
              <a:ext cx="146" cy="156"/>
            </a:xfrm>
            <a:custGeom>
              <a:avLst/>
              <a:gdLst>
                <a:gd name="T0" fmla="*/ 33065721 w 94"/>
                <a:gd name="T1" fmla="*/ 34268478 h 100"/>
                <a:gd name="T2" fmla="*/ 31874855 w 94"/>
                <a:gd name="T3" fmla="*/ 36896257 h 100"/>
                <a:gd name="T4" fmla="*/ 26261884 w 94"/>
                <a:gd name="T5" fmla="*/ 39172038 h 100"/>
                <a:gd name="T6" fmla="*/ 20032885 w 94"/>
                <a:gd name="T7" fmla="*/ 39765119 h 100"/>
                <a:gd name="T8" fmla="*/ 12897885 w 94"/>
                <a:gd name="T9" fmla="*/ 38625826 h 100"/>
                <a:gd name="T10" fmla="*/ 7422975 w 94"/>
                <a:gd name="T11" fmla="*/ 35597927 h 100"/>
                <a:gd name="T12" fmla="*/ 3172116 w 94"/>
                <a:gd name="T13" fmla="*/ 31119086 h 100"/>
                <a:gd name="T14" fmla="*/ 756084 w 94"/>
                <a:gd name="T15" fmla="*/ 25837634 h 100"/>
                <a:gd name="T16" fmla="*/ 0 w 94"/>
                <a:gd name="T17" fmla="*/ 19948132 h 100"/>
                <a:gd name="T18" fmla="*/ 5742175 w 94"/>
                <a:gd name="T19" fmla="*/ 5569634 h 100"/>
                <a:gd name="T20" fmla="*/ 20840059 w 94"/>
                <a:gd name="T21" fmla="*/ 0 h 100"/>
                <a:gd name="T22" fmla="*/ 24916197 w 94"/>
                <a:gd name="T23" fmla="*/ 533662 h 100"/>
                <a:gd name="T24" fmla="*/ 29440501 w 94"/>
                <a:gd name="T25" fmla="*/ 1298720 h 100"/>
                <a:gd name="T26" fmla="*/ 33065721 w 94"/>
                <a:gd name="T27" fmla="*/ 2288640 h 100"/>
                <a:gd name="T28" fmla="*/ 31874855 w 94"/>
                <a:gd name="T29" fmla="*/ 5057125 h 100"/>
                <a:gd name="T30" fmla="*/ 31545950 w 94"/>
                <a:gd name="T31" fmla="*/ 10474384 h 100"/>
                <a:gd name="T32" fmla="*/ 29787937 w 94"/>
                <a:gd name="T33" fmla="*/ 10474384 h 100"/>
                <a:gd name="T34" fmla="*/ 29787937 w 94"/>
                <a:gd name="T35" fmla="*/ 7249052 h 100"/>
                <a:gd name="T36" fmla="*/ 27396527 w 94"/>
                <a:gd name="T37" fmla="*/ 3570278 h 100"/>
                <a:gd name="T38" fmla="*/ 20032885 w 94"/>
                <a:gd name="T39" fmla="*/ 2026003 h 100"/>
                <a:gd name="T40" fmla="*/ 13961932 w 94"/>
                <a:gd name="T41" fmla="*/ 3160565 h 100"/>
                <a:gd name="T42" fmla="*/ 9779209 w 94"/>
                <a:gd name="T43" fmla="*/ 5864973 h 100"/>
                <a:gd name="T44" fmla="*/ 6834316 w 94"/>
                <a:gd name="T45" fmla="*/ 11308521 h 100"/>
                <a:gd name="T46" fmla="*/ 5742175 w 94"/>
                <a:gd name="T47" fmla="*/ 18718156 h 100"/>
                <a:gd name="T48" fmla="*/ 10183910 w 94"/>
                <a:gd name="T49" fmla="*/ 31891738 h 100"/>
                <a:gd name="T50" fmla="*/ 22149804 w 94"/>
                <a:gd name="T51" fmla="*/ 36896257 h 100"/>
                <a:gd name="T52" fmla="*/ 28468635 w 94"/>
                <a:gd name="T53" fmla="*/ 35679518 h 100"/>
                <a:gd name="T54" fmla="*/ 32368602 w 94"/>
                <a:gd name="T55" fmla="*/ 33386455 h 100"/>
                <a:gd name="T56" fmla="*/ 33065721 w 94"/>
                <a:gd name="T57" fmla="*/ 34268478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49"/>
            <p:cNvSpPr>
              <a:spLocks/>
            </p:cNvSpPr>
            <p:nvPr/>
          </p:nvSpPr>
          <p:spPr bwMode="auto">
            <a:xfrm>
              <a:off x="415" y="629"/>
              <a:ext cx="146" cy="156"/>
            </a:xfrm>
            <a:custGeom>
              <a:avLst/>
              <a:gdLst>
                <a:gd name="T0" fmla="*/ 33065721 w 94"/>
                <a:gd name="T1" fmla="*/ 34268478 h 100"/>
                <a:gd name="T2" fmla="*/ 31874855 w 94"/>
                <a:gd name="T3" fmla="*/ 36896257 h 100"/>
                <a:gd name="T4" fmla="*/ 26261884 w 94"/>
                <a:gd name="T5" fmla="*/ 39172038 h 100"/>
                <a:gd name="T6" fmla="*/ 20032885 w 94"/>
                <a:gd name="T7" fmla="*/ 39765119 h 100"/>
                <a:gd name="T8" fmla="*/ 12897885 w 94"/>
                <a:gd name="T9" fmla="*/ 38625826 h 100"/>
                <a:gd name="T10" fmla="*/ 7422975 w 94"/>
                <a:gd name="T11" fmla="*/ 35597927 h 100"/>
                <a:gd name="T12" fmla="*/ 3172116 w 94"/>
                <a:gd name="T13" fmla="*/ 31119086 h 100"/>
                <a:gd name="T14" fmla="*/ 756084 w 94"/>
                <a:gd name="T15" fmla="*/ 25837634 h 100"/>
                <a:gd name="T16" fmla="*/ 0 w 94"/>
                <a:gd name="T17" fmla="*/ 19948132 h 100"/>
                <a:gd name="T18" fmla="*/ 5742175 w 94"/>
                <a:gd name="T19" fmla="*/ 5569634 h 100"/>
                <a:gd name="T20" fmla="*/ 20840059 w 94"/>
                <a:gd name="T21" fmla="*/ 0 h 100"/>
                <a:gd name="T22" fmla="*/ 24916197 w 94"/>
                <a:gd name="T23" fmla="*/ 533662 h 100"/>
                <a:gd name="T24" fmla="*/ 29440501 w 94"/>
                <a:gd name="T25" fmla="*/ 1298720 h 100"/>
                <a:gd name="T26" fmla="*/ 33065721 w 94"/>
                <a:gd name="T27" fmla="*/ 2288640 h 100"/>
                <a:gd name="T28" fmla="*/ 31874855 w 94"/>
                <a:gd name="T29" fmla="*/ 5057125 h 100"/>
                <a:gd name="T30" fmla="*/ 31545950 w 94"/>
                <a:gd name="T31" fmla="*/ 10474384 h 100"/>
                <a:gd name="T32" fmla="*/ 30293467 w 94"/>
                <a:gd name="T33" fmla="*/ 10474384 h 100"/>
                <a:gd name="T34" fmla="*/ 29787937 w 94"/>
                <a:gd name="T35" fmla="*/ 7249052 h 100"/>
                <a:gd name="T36" fmla="*/ 27396527 w 94"/>
                <a:gd name="T37" fmla="*/ 3570278 h 100"/>
                <a:gd name="T38" fmla="*/ 20032885 w 94"/>
                <a:gd name="T39" fmla="*/ 2026003 h 100"/>
                <a:gd name="T40" fmla="*/ 13961932 w 94"/>
                <a:gd name="T41" fmla="*/ 3160565 h 100"/>
                <a:gd name="T42" fmla="*/ 9779209 w 94"/>
                <a:gd name="T43" fmla="*/ 5864973 h 100"/>
                <a:gd name="T44" fmla="*/ 6834316 w 94"/>
                <a:gd name="T45" fmla="*/ 11308521 h 100"/>
                <a:gd name="T46" fmla="*/ 5742175 w 94"/>
                <a:gd name="T47" fmla="*/ 18718156 h 100"/>
                <a:gd name="T48" fmla="*/ 10183910 w 94"/>
                <a:gd name="T49" fmla="*/ 31891738 h 100"/>
                <a:gd name="T50" fmla="*/ 22149804 w 94"/>
                <a:gd name="T51" fmla="*/ 36896257 h 100"/>
                <a:gd name="T52" fmla="*/ 28468635 w 94"/>
                <a:gd name="T53" fmla="*/ 35679518 h 100"/>
                <a:gd name="T54" fmla="*/ 32368602 w 94"/>
                <a:gd name="T55" fmla="*/ 33386455 h 100"/>
                <a:gd name="T56" fmla="*/ 33065721 w 94"/>
                <a:gd name="T57" fmla="*/ 34268478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50"/>
            <p:cNvSpPr>
              <a:spLocks/>
            </p:cNvSpPr>
            <p:nvPr/>
          </p:nvSpPr>
          <p:spPr bwMode="auto">
            <a:xfrm>
              <a:off x="479" y="434"/>
              <a:ext cx="201" cy="151"/>
            </a:xfrm>
            <a:custGeom>
              <a:avLst/>
              <a:gdLst>
                <a:gd name="T0" fmla="*/ 0 w 130"/>
                <a:gd name="T1" fmla="*/ 1403481 h 97"/>
                <a:gd name="T2" fmla="*/ 0 w 130"/>
                <a:gd name="T3" fmla="*/ 0 h 97"/>
                <a:gd name="T4" fmla="*/ 4412126 w 130"/>
                <a:gd name="T5" fmla="*/ 0 h 97"/>
                <a:gd name="T6" fmla="*/ 8404449 w 130"/>
                <a:gd name="T7" fmla="*/ 0 h 97"/>
                <a:gd name="T8" fmla="*/ 11746544 w 130"/>
                <a:gd name="T9" fmla="*/ 8942427 h 97"/>
                <a:gd name="T10" fmla="*/ 20091606 w 130"/>
                <a:gd name="T11" fmla="*/ 28430392 h 97"/>
                <a:gd name="T12" fmla="*/ 27426002 w 130"/>
                <a:gd name="T13" fmla="*/ 10548888 h 97"/>
                <a:gd name="T14" fmla="*/ 31388556 w 130"/>
                <a:gd name="T15" fmla="*/ 0 h 97"/>
                <a:gd name="T16" fmla="*/ 35401692 w 130"/>
                <a:gd name="T17" fmla="*/ 0 h 97"/>
                <a:gd name="T18" fmla="*/ 40060116 w 130"/>
                <a:gd name="T19" fmla="*/ 0 h 97"/>
                <a:gd name="T20" fmla="*/ 40060116 w 130"/>
                <a:gd name="T21" fmla="*/ 1403481 h 97"/>
                <a:gd name="T22" fmla="*/ 37058427 w 130"/>
                <a:gd name="T23" fmla="*/ 1927686 h 97"/>
                <a:gd name="T24" fmla="*/ 36109016 w 130"/>
                <a:gd name="T25" fmla="*/ 2556743 h 97"/>
                <a:gd name="T26" fmla="*/ 36023126 w 130"/>
                <a:gd name="T27" fmla="*/ 4795436 h 97"/>
                <a:gd name="T28" fmla="*/ 35675983 w 130"/>
                <a:gd name="T29" fmla="*/ 12014746 h 97"/>
                <a:gd name="T30" fmla="*/ 35675983 w 130"/>
                <a:gd name="T31" fmla="*/ 23627487 h 97"/>
                <a:gd name="T32" fmla="*/ 36023126 w 130"/>
                <a:gd name="T33" fmla="*/ 30286153 h 97"/>
                <a:gd name="T34" fmla="*/ 36109016 w 130"/>
                <a:gd name="T35" fmla="*/ 33374823 h 97"/>
                <a:gd name="T36" fmla="*/ 37058427 w 130"/>
                <a:gd name="T37" fmla="*/ 33734248 h 97"/>
                <a:gd name="T38" fmla="*/ 40060116 w 130"/>
                <a:gd name="T39" fmla="*/ 34199920 h 97"/>
                <a:gd name="T40" fmla="*/ 40060116 w 130"/>
                <a:gd name="T41" fmla="*/ 35577247 h 97"/>
                <a:gd name="T42" fmla="*/ 33884595 w 130"/>
                <a:gd name="T43" fmla="*/ 35577247 h 97"/>
                <a:gd name="T44" fmla="*/ 27426002 w 130"/>
                <a:gd name="T45" fmla="*/ 35577247 h 97"/>
                <a:gd name="T46" fmla="*/ 27426002 w 130"/>
                <a:gd name="T47" fmla="*/ 34199920 h 97"/>
                <a:gd name="T48" fmla="*/ 30895892 w 130"/>
                <a:gd name="T49" fmla="*/ 33734248 h 97"/>
                <a:gd name="T50" fmla="*/ 31388556 w 130"/>
                <a:gd name="T51" fmla="*/ 33374823 h 97"/>
                <a:gd name="T52" fmla="*/ 31653789 w 130"/>
                <a:gd name="T53" fmla="*/ 30858197 h 97"/>
                <a:gd name="T54" fmla="*/ 31653789 w 130"/>
                <a:gd name="T55" fmla="*/ 23627487 h 97"/>
                <a:gd name="T56" fmla="*/ 31653789 w 130"/>
                <a:gd name="T57" fmla="*/ 5294465 h 97"/>
                <a:gd name="T58" fmla="*/ 24287710 w 130"/>
                <a:gd name="T59" fmla="*/ 23372927 h 97"/>
                <a:gd name="T60" fmla="*/ 21500025 w 130"/>
                <a:gd name="T61" fmla="*/ 30286153 h 97"/>
                <a:gd name="T62" fmla="*/ 19342422 w 130"/>
                <a:gd name="T63" fmla="*/ 36384660 h 97"/>
                <a:gd name="T64" fmla="*/ 18568957 w 130"/>
                <a:gd name="T65" fmla="*/ 36384660 h 97"/>
                <a:gd name="T66" fmla="*/ 18161964 w 130"/>
                <a:gd name="T67" fmla="*/ 34984756 h 97"/>
                <a:gd name="T68" fmla="*/ 16466783 w 130"/>
                <a:gd name="T69" fmla="*/ 31091591 h 97"/>
                <a:gd name="T70" fmla="*/ 6138982 w 130"/>
                <a:gd name="T71" fmla="*/ 6058310 h 97"/>
                <a:gd name="T72" fmla="*/ 6138982 w 130"/>
                <a:gd name="T73" fmla="*/ 23627487 h 97"/>
                <a:gd name="T74" fmla="*/ 6138982 w 130"/>
                <a:gd name="T75" fmla="*/ 30286153 h 97"/>
                <a:gd name="T76" fmla="*/ 6821826 w 130"/>
                <a:gd name="T77" fmla="*/ 33374823 h 97"/>
                <a:gd name="T78" fmla="*/ 7334385 w 130"/>
                <a:gd name="T79" fmla="*/ 33734248 h 97"/>
                <a:gd name="T80" fmla="*/ 10547593 w 130"/>
                <a:gd name="T81" fmla="*/ 34199920 h 97"/>
                <a:gd name="T82" fmla="*/ 10547593 w 130"/>
                <a:gd name="T83" fmla="*/ 35577247 h 97"/>
                <a:gd name="T84" fmla="*/ 5155381 w 130"/>
                <a:gd name="T85" fmla="*/ 35577247 h 97"/>
                <a:gd name="T86" fmla="*/ 0 w 130"/>
                <a:gd name="T87" fmla="*/ 35577247 h 97"/>
                <a:gd name="T88" fmla="*/ 0 w 130"/>
                <a:gd name="T89" fmla="*/ 34199920 h 97"/>
                <a:gd name="T90" fmla="*/ 3044314 w 130"/>
                <a:gd name="T91" fmla="*/ 33734248 h 97"/>
                <a:gd name="T92" fmla="*/ 3762081 w 130"/>
                <a:gd name="T93" fmla="*/ 33374823 h 97"/>
                <a:gd name="T94" fmla="*/ 3970486 w 130"/>
                <a:gd name="T95" fmla="*/ 30858197 h 97"/>
                <a:gd name="T96" fmla="*/ 4412126 w 130"/>
                <a:gd name="T97" fmla="*/ 23627487 h 97"/>
                <a:gd name="T98" fmla="*/ 4412126 w 130"/>
                <a:gd name="T99" fmla="*/ 12014746 h 97"/>
                <a:gd name="T100" fmla="*/ 3970486 w 130"/>
                <a:gd name="T101" fmla="*/ 5294465 h 97"/>
                <a:gd name="T102" fmla="*/ 3762081 w 130"/>
                <a:gd name="T103" fmla="*/ 2556743 h 97"/>
                <a:gd name="T104" fmla="*/ 3044314 w 130"/>
                <a:gd name="T105" fmla="*/ 1927686 h 97"/>
                <a:gd name="T106" fmla="*/ 0 w 130"/>
                <a:gd name="T107" fmla="*/ 1403481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51"/>
            <p:cNvSpPr>
              <a:spLocks noEditPoints="1"/>
            </p:cNvSpPr>
            <p:nvPr/>
          </p:nvSpPr>
          <p:spPr bwMode="auto">
            <a:xfrm>
              <a:off x="688" y="432"/>
              <a:ext cx="166" cy="149"/>
            </a:xfrm>
            <a:custGeom>
              <a:avLst/>
              <a:gdLst>
                <a:gd name="T0" fmla="*/ 5087771 w 107"/>
                <a:gd name="T1" fmla="*/ 33042675 h 96"/>
                <a:gd name="T2" fmla="*/ 11181456 w 107"/>
                <a:gd name="T3" fmla="*/ 33042675 h 96"/>
                <a:gd name="T4" fmla="*/ 11181456 w 107"/>
                <a:gd name="T5" fmla="*/ 31695496 h 96"/>
                <a:gd name="T6" fmla="*/ 8036403 w 107"/>
                <a:gd name="T7" fmla="*/ 31695496 h 96"/>
                <a:gd name="T8" fmla="*/ 7207324 w 107"/>
                <a:gd name="T9" fmla="*/ 31007924 h 96"/>
                <a:gd name="T10" fmla="*/ 7207324 w 107"/>
                <a:gd name="T11" fmla="*/ 30523221 h 96"/>
                <a:gd name="T12" fmla="*/ 7893177 w 107"/>
                <a:gd name="T13" fmla="*/ 28158470 h 96"/>
                <a:gd name="T14" fmla="*/ 10243402 w 107"/>
                <a:gd name="T15" fmla="*/ 22459971 h 96"/>
                <a:gd name="T16" fmla="*/ 24120526 w 107"/>
                <a:gd name="T17" fmla="*/ 22459971 h 96"/>
                <a:gd name="T18" fmla="*/ 27084482 w 107"/>
                <a:gd name="T19" fmla="*/ 29286383 h 96"/>
                <a:gd name="T20" fmla="*/ 27555338 w 107"/>
                <a:gd name="T21" fmla="*/ 30523221 h 96"/>
                <a:gd name="T22" fmla="*/ 27084482 w 107"/>
                <a:gd name="T23" fmla="*/ 31328032 h 96"/>
                <a:gd name="T24" fmla="*/ 26592671 w 107"/>
                <a:gd name="T25" fmla="*/ 31695496 h 96"/>
                <a:gd name="T26" fmla="*/ 23047851 w 107"/>
                <a:gd name="T27" fmla="*/ 31695496 h 96"/>
                <a:gd name="T28" fmla="*/ 23047851 w 107"/>
                <a:gd name="T29" fmla="*/ 33042675 h 96"/>
                <a:gd name="T30" fmla="*/ 30923108 w 107"/>
                <a:gd name="T31" fmla="*/ 33042675 h 96"/>
                <a:gd name="T32" fmla="*/ 36393671 w 107"/>
                <a:gd name="T33" fmla="*/ 33042675 h 96"/>
                <a:gd name="T34" fmla="*/ 36393671 w 107"/>
                <a:gd name="T35" fmla="*/ 31695496 h 96"/>
                <a:gd name="T36" fmla="*/ 33790364 w 107"/>
                <a:gd name="T37" fmla="*/ 31328032 h 96"/>
                <a:gd name="T38" fmla="*/ 32546233 w 107"/>
                <a:gd name="T39" fmla="*/ 30491753 h 96"/>
                <a:gd name="T40" fmla="*/ 29473030 w 107"/>
                <a:gd name="T41" fmla="*/ 23519791 h 96"/>
                <a:gd name="T42" fmla="*/ 18997676 w 107"/>
                <a:gd name="T43" fmla="*/ 0 h 96"/>
                <a:gd name="T44" fmla="*/ 17761573 w 107"/>
                <a:gd name="T45" fmla="*/ 0 h 96"/>
                <a:gd name="T46" fmla="*/ 13522348 w 107"/>
                <a:gd name="T47" fmla="*/ 9545331 h 96"/>
                <a:gd name="T48" fmla="*/ 7456174 w 107"/>
                <a:gd name="T49" fmla="*/ 22540712 h 96"/>
                <a:gd name="T50" fmla="*/ 4331108 w 107"/>
                <a:gd name="T51" fmla="*/ 29286383 h 96"/>
                <a:gd name="T52" fmla="*/ 3097900 w 107"/>
                <a:gd name="T53" fmla="*/ 31007924 h 96"/>
                <a:gd name="T54" fmla="*/ 2334290 w 107"/>
                <a:gd name="T55" fmla="*/ 31695496 h 96"/>
                <a:gd name="T56" fmla="*/ 0 w 107"/>
                <a:gd name="T57" fmla="*/ 31695496 h 96"/>
                <a:gd name="T58" fmla="*/ 0 w 107"/>
                <a:gd name="T59" fmla="*/ 33042675 h 96"/>
                <a:gd name="T60" fmla="*/ 5087771 w 107"/>
                <a:gd name="T61" fmla="*/ 33042675 h 96"/>
                <a:gd name="T62" fmla="*/ 17346932 w 107"/>
                <a:gd name="T63" fmla="*/ 6150012 h 96"/>
                <a:gd name="T64" fmla="*/ 23047851 w 107"/>
                <a:gd name="T65" fmla="*/ 20421259 h 96"/>
                <a:gd name="T66" fmla="*/ 11181456 w 107"/>
                <a:gd name="T67" fmla="*/ 20421259 h 96"/>
                <a:gd name="T68" fmla="*/ 17346932 w 107"/>
                <a:gd name="T69" fmla="*/ 6150012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52"/>
            <p:cNvSpPr>
              <a:spLocks/>
            </p:cNvSpPr>
            <p:nvPr/>
          </p:nvSpPr>
          <p:spPr bwMode="auto">
            <a:xfrm>
              <a:off x="825" y="434"/>
              <a:ext cx="163" cy="147"/>
            </a:xfrm>
            <a:custGeom>
              <a:avLst/>
              <a:gdLst>
                <a:gd name="T0" fmla="*/ 26749394 w 105"/>
                <a:gd name="T1" fmla="*/ 4522588 h 95"/>
                <a:gd name="T2" fmla="*/ 28273544 w 105"/>
                <a:gd name="T3" fmla="*/ 2207923 h 95"/>
                <a:gd name="T4" fmla="*/ 27574500 w 105"/>
                <a:gd name="T5" fmla="*/ 1596552 h 95"/>
                <a:gd name="T6" fmla="*/ 24244724 w 105"/>
                <a:gd name="T7" fmla="*/ 1220691 h 95"/>
                <a:gd name="T8" fmla="*/ 24244724 w 105"/>
                <a:gd name="T9" fmla="*/ 0 h 95"/>
                <a:gd name="T10" fmla="*/ 30645680 w 105"/>
                <a:gd name="T11" fmla="*/ 0 h 95"/>
                <a:gd name="T12" fmla="*/ 36333652 w 105"/>
                <a:gd name="T13" fmla="*/ 0 h 95"/>
                <a:gd name="T14" fmla="*/ 36333652 w 105"/>
                <a:gd name="T15" fmla="*/ 1220691 h 95"/>
                <a:gd name="T16" fmla="*/ 33197560 w 105"/>
                <a:gd name="T17" fmla="*/ 1596552 h 95"/>
                <a:gd name="T18" fmla="*/ 31934687 w 105"/>
                <a:gd name="T19" fmla="*/ 2207923 h 95"/>
                <a:gd name="T20" fmla="*/ 30153438 w 105"/>
                <a:gd name="T21" fmla="*/ 4082284 h 95"/>
                <a:gd name="T22" fmla="*/ 22631844 w 105"/>
                <a:gd name="T23" fmla="*/ 13674089 h 95"/>
                <a:gd name="T24" fmla="*/ 20571424 w 105"/>
                <a:gd name="T25" fmla="*/ 17070226 h 95"/>
                <a:gd name="T26" fmla="*/ 20571424 w 105"/>
                <a:gd name="T27" fmla="*/ 18280905 h 95"/>
                <a:gd name="T28" fmla="*/ 20571424 w 105"/>
                <a:gd name="T29" fmla="*/ 19742018 h 95"/>
                <a:gd name="T30" fmla="*/ 20571424 w 105"/>
                <a:gd name="T31" fmla="*/ 25412459 h 95"/>
                <a:gd name="T32" fmla="*/ 20715884 w 105"/>
                <a:gd name="T33" fmla="*/ 28127378 h 95"/>
                <a:gd name="T34" fmla="*/ 21793473 w 105"/>
                <a:gd name="T35" fmla="*/ 28287295 h 95"/>
                <a:gd name="T36" fmla="*/ 25137711 w 105"/>
                <a:gd name="T37" fmla="*/ 28609959 h 95"/>
                <a:gd name="T38" fmla="*/ 25137711 w 105"/>
                <a:gd name="T39" fmla="*/ 29830306 h 95"/>
                <a:gd name="T40" fmla="*/ 18213019 w 105"/>
                <a:gd name="T41" fmla="*/ 29830306 h 95"/>
                <a:gd name="T42" fmla="*/ 11192723 w 105"/>
                <a:gd name="T43" fmla="*/ 29830306 h 95"/>
                <a:gd name="T44" fmla="*/ 11192723 w 105"/>
                <a:gd name="T45" fmla="*/ 28609959 h 95"/>
                <a:gd name="T46" fmla="*/ 14532583 w 105"/>
                <a:gd name="T47" fmla="*/ 28287295 h 95"/>
                <a:gd name="T48" fmla="*/ 15222812 w 105"/>
                <a:gd name="T49" fmla="*/ 28127378 h 95"/>
                <a:gd name="T50" fmla="*/ 15617767 w 105"/>
                <a:gd name="T51" fmla="*/ 25927577 h 95"/>
                <a:gd name="T52" fmla="*/ 15762861 w 105"/>
                <a:gd name="T53" fmla="*/ 19742018 h 95"/>
                <a:gd name="T54" fmla="*/ 15762861 w 105"/>
                <a:gd name="T55" fmla="*/ 17766326 h 95"/>
                <a:gd name="T56" fmla="*/ 14885342 w 105"/>
                <a:gd name="T57" fmla="*/ 15636911 h 95"/>
                <a:gd name="T58" fmla="*/ 12034552 w 105"/>
                <a:gd name="T59" fmla="*/ 12248357 h 95"/>
                <a:gd name="T60" fmla="*/ 5716273 w 105"/>
                <a:gd name="T61" fmla="*/ 4082284 h 95"/>
                <a:gd name="T62" fmla="*/ 4437559 w 105"/>
                <a:gd name="T63" fmla="*/ 2207923 h 95"/>
                <a:gd name="T64" fmla="*/ 3136092 w 105"/>
                <a:gd name="T65" fmla="*/ 1596552 h 95"/>
                <a:gd name="T66" fmla="*/ 0 w 105"/>
                <a:gd name="T67" fmla="*/ 1220691 h 95"/>
                <a:gd name="T68" fmla="*/ 0 w 105"/>
                <a:gd name="T69" fmla="*/ 0 h 95"/>
                <a:gd name="T70" fmla="*/ 5716273 w 105"/>
                <a:gd name="T71" fmla="*/ 0 h 95"/>
                <a:gd name="T72" fmla="*/ 14885342 w 105"/>
                <a:gd name="T73" fmla="*/ 0 h 95"/>
                <a:gd name="T74" fmla="*/ 14885342 w 105"/>
                <a:gd name="T75" fmla="*/ 1220691 h 95"/>
                <a:gd name="T76" fmla="*/ 11192723 w 105"/>
                <a:gd name="T77" fmla="*/ 1596552 h 95"/>
                <a:gd name="T78" fmla="*/ 10431076 w 105"/>
                <a:gd name="T79" fmla="*/ 2207923 h 95"/>
                <a:gd name="T80" fmla="*/ 11732313 w 105"/>
                <a:gd name="T81" fmla="*/ 4522588 h 95"/>
                <a:gd name="T82" fmla="*/ 18958383 w 105"/>
                <a:gd name="T83" fmla="*/ 15124616 h 95"/>
                <a:gd name="T84" fmla="*/ 26749394 w 105"/>
                <a:gd name="T85" fmla="*/ 4522588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53"/>
            <p:cNvSpPr>
              <a:spLocks noEditPoints="1"/>
            </p:cNvSpPr>
            <p:nvPr/>
          </p:nvSpPr>
          <p:spPr bwMode="auto">
            <a:xfrm>
              <a:off x="982" y="431"/>
              <a:ext cx="164" cy="154"/>
            </a:xfrm>
            <a:custGeom>
              <a:avLst/>
              <a:gdLst>
                <a:gd name="T0" fmla="*/ 5900946 w 106"/>
                <a:gd name="T1" fmla="*/ 8783476 h 99"/>
                <a:gd name="T2" fmla="*/ 9621895 w 106"/>
                <a:gd name="T3" fmla="*/ 3831038 h 99"/>
                <a:gd name="T4" fmla="*/ 15980791 w 106"/>
                <a:gd name="T5" fmla="*/ 1894749 h 99"/>
                <a:gd name="T6" fmla="*/ 20699715 w 106"/>
                <a:gd name="T7" fmla="*/ 2947387 h 99"/>
                <a:gd name="T8" fmla="*/ 23997803 w 106"/>
                <a:gd name="T9" fmla="*/ 4705599 h 99"/>
                <a:gd name="T10" fmla="*/ 26338064 w 106"/>
                <a:gd name="T11" fmla="*/ 7694075 h 99"/>
                <a:gd name="T12" fmla="*/ 27542248 w 106"/>
                <a:gd name="T13" fmla="*/ 11386388 h 99"/>
                <a:gd name="T14" fmla="*/ 28516826 w 106"/>
                <a:gd name="T15" fmla="*/ 18617762 h 99"/>
                <a:gd name="T16" fmla="*/ 27405415 w 106"/>
                <a:gd name="T17" fmla="*/ 26845082 h 99"/>
                <a:gd name="T18" fmla="*/ 23491061 w 106"/>
                <a:gd name="T19" fmla="*/ 32278011 h 99"/>
                <a:gd name="T20" fmla="*/ 17315419 w 106"/>
                <a:gd name="T21" fmla="*/ 34321960 h 99"/>
                <a:gd name="T22" fmla="*/ 12624169 w 106"/>
                <a:gd name="T23" fmla="*/ 33516218 h 99"/>
                <a:gd name="T24" fmla="*/ 8806336 w 106"/>
                <a:gd name="T25" fmla="*/ 30214842 h 99"/>
                <a:gd name="T26" fmla="*/ 5900946 w 106"/>
                <a:gd name="T27" fmla="*/ 25146215 h 99"/>
                <a:gd name="T28" fmla="*/ 5102046 w 106"/>
                <a:gd name="T29" fmla="*/ 20949242 h 99"/>
                <a:gd name="T30" fmla="*/ 4481241 w 106"/>
                <a:gd name="T31" fmla="*/ 16550243 h 99"/>
                <a:gd name="T32" fmla="*/ 5900946 w 106"/>
                <a:gd name="T33" fmla="*/ 8783476 h 99"/>
                <a:gd name="T34" fmla="*/ 1029840 w 106"/>
                <a:gd name="T35" fmla="*/ 25146215 h 99"/>
                <a:gd name="T36" fmla="*/ 4019617 w 106"/>
                <a:gd name="T37" fmla="*/ 31600814 h 99"/>
                <a:gd name="T38" fmla="*/ 9129766 w 106"/>
                <a:gd name="T39" fmla="*/ 35242987 h 99"/>
                <a:gd name="T40" fmla="*/ 15599466 w 106"/>
                <a:gd name="T41" fmla="*/ 36336062 h 99"/>
                <a:gd name="T42" fmla="*/ 28209849 w 106"/>
                <a:gd name="T43" fmla="*/ 30905624 h 99"/>
                <a:gd name="T44" fmla="*/ 33312345 w 106"/>
                <a:gd name="T45" fmla="*/ 16992372 h 99"/>
                <a:gd name="T46" fmla="*/ 32854889 w 106"/>
                <a:gd name="T47" fmla="*/ 11968561 h 99"/>
                <a:gd name="T48" fmla="*/ 31610592 w 106"/>
                <a:gd name="T49" fmla="*/ 8027194 h 99"/>
                <a:gd name="T50" fmla="*/ 28516826 w 106"/>
                <a:gd name="T51" fmla="*/ 3869413 h 99"/>
                <a:gd name="T52" fmla="*/ 23491061 w 106"/>
                <a:gd name="T53" fmla="*/ 1218053 h 99"/>
                <a:gd name="T54" fmla="*/ 17023383 w 106"/>
                <a:gd name="T55" fmla="*/ 0 h 99"/>
                <a:gd name="T56" fmla="*/ 10082582 w 106"/>
                <a:gd name="T57" fmla="*/ 1218053 h 99"/>
                <a:gd name="T58" fmla="*/ 4481241 w 106"/>
                <a:gd name="T59" fmla="*/ 5160339 h 99"/>
                <a:gd name="T60" fmla="*/ 1029840 w 106"/>
                <a:gd name="T61" fmla="*/ 11094141 h 99"/>
                <a:gd name="T62" fmla="*/ 0 w 106"/>
                <a:gd name="T63" fmla="*/ 18284919 h 99"/>
                <a:gd name="T64" fmla="*/ 1029840 w 106"/>
                <a:gd name="T65" fmla="*/ 25146215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457200" rtl="0" eaLnBrk="0" fontAlgn="base" hangingPunct="0">
        <a:spcBef>
          <a:spcPct val="0"/>
        </a:spcBef>
        <a:spcAft>
          <a:spcPct val="0"/>
        </a:spcAft>
        <a:defRPr sz="4400" b="1"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2.wdp"/><Relationship Id="rId5" Type="http://schemas.openxmlformats.org/officeDocument/2006/relationships/image" Target="../media/image15.pn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png"/><Relationship Id="rId5" Type="http://schemas.microsoft.com/office/2007/relationships/hdphoto" Target="../media/hdphoto5.wdp"/><Relationship Id="rId6" Type="http://schemas.openxmlformats.org/officeDocument/2006/relationships/image" Target="../media/image25.png"/><Relationship Id="rId7" Type="http://schemas.microsoft.com/office/2007/relationships/hdphoto" Target="../media/hdphoto6.wdp"/><Relationship Id="rId8" Type="http://schemas.openxmlformats.org/officeDocument/2006/relationships/image" Target="../media/image26.png"/><Relationship Id="rId9"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www.dhs.gov/active-shooter-preparedness" TargetMode="External"/><Relationship Id="rId4" Type="http://schemas.openxmlformats.org/officeDocument/2006/relationships/hyperlink" Target="https://www.fbi.gov/about-us/office-of-partner-engagement/active-shooter-incidents/active-shooter-planning-and-response-in-a-healthcare-setting"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10.wdp"/><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895600" y="938213"/>
            <a:ext cx="5791200" cy="2490787"/>
          </a:xfrm>
        </p:spPr>
        <p:txBody>
          <a:bodyPr/>
          <a:lstStyle/>
          <a:p>
            <a:pPr algn="r" eaLnBrk="1" hangingPunct="1"/>
            <a:r>
              <a:rPr lang="en-US" altLang="en-US" sz="3600" dirty="0" smtClean="0">
                <a:latin typeface="Eurostile" pitchFamily="34" charset="0"/>
              </a:rPr>
              <a:t>Active Shooter</a:t>
            </a:r>
            <a:br>
              <a:rPr lang="en-US" altLang="en-US" sz="3600" dirty="0" smtClean="0">
                <a:latin typeface="Eurostile" pitchFamily="34" charset="0"/>
              </a:rPr>
            </a:br>
            <a:r>
              <a:rPr lang="en-US" altLang="en-US" sz="3600" dirty="0" smtClean="0">
                <a:latin typeface="Eurostile" pitchFamily="34" charset="0"/>
              </a:rPr>
              <a:t>Tabletop Exercise</a:t>
            </a:r>
            <a:br>
              <a:rPr lang="en-US" altLang="en-US" sz="3600" dirty="0" smtClean="0">
                <a:latin typeface="Eurostile" pitchFamily="34" charset="0"/>
              </a:rPr>
            </a:br>
            <a:endParaRPr lang="en-US" altLang="en-US" sz="3600" dirty="0" smtClean="0">
              <a:latin typeface="Eurostile" pitchFamily="34" charset="0"/>
            </a:endParaRPr>
          </a:p>
        </p:txBody>
      </p:sp>
      <p:sp>
        <p:nvSpPr>
          <p:cNvPr id="2051" name="Subtitle 2"/>
          <p:cNvSpPr>
            <a:spLocks noGrp="1"/>
          </p:cNvSpPr>
          <p:nvPr>
            <p:ph type="subTitle" idx="1"/>
          </p:nvPr>
        </p:nvSpPr>
        <p:spPr>
          <a:xfrm>
            <a:off x="3733800" y="3576638"/>
            <a:ext cx="4953000" cy="990600"/>
          </a:xfrm>
        </p:spPr>
        <p:txBody>
          <a:bodyPr/>
          <a:lstStyle/>
          <a:p>
            <a:pPr algn="r" eaLnBrk="1" hangingPunct="1">
              <a:lnSpc>
                <a:spcPct val="80000"/>
              </a:lnSpc>
            </a:pPr>
            <a:endParaRPr lang="en-US" altLang="en-US" sz="3000" dirty="0" smtClean="0">
              <a:solidFill>
                <a:srgbClr val="898989"/>
              </a:solidFill>
              <a:latin typeface="Eurostile" pitchFamily="34" charset="0"/>
            </a:endParaRPr>
          </a:p>
          <a:p>
            <a:pPr algn="r" eaLnBrk="1" hangingPunct="1">
              <a:lnSpc>
                <a:spcPct val="80000"/>
              </a:lnSpc>
            </a:pPr>
            <a:r>
              <a:rPr lang="en-US" altLang="en-US" sz="3000" dirty="0" smtClean="0">
                <a:solidFill>
                  <a:srgbClr val="898989"/>
                </a:solidFill>
                <a:latin typeface="Eurostile" pitchFamily="34" charset="0"/>
              </a:rPr>
              <a:t>[Insert Date]</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15558"/>
            <a:ext cx="8747760" cy="1143000"/>
          </a:xfrm>
        </p:spPr>
        <p:txBody>
          <a:bodyPr/>
          <a:lstStyle/>
          <a:p>
            <a:r>
              <a:rPr lang="en-US" dirty="0" smtClean="0"/>
              <a:t>Active Shooter Incidents by Location</a:t>
            </a:r>
            <a:endParaRPr lang="en-US" dirty="0"/>
          </a:p>
        </p:txBody>
      </p:sp>
      <p:pic>
        <p:nvPicPr>
          <p:cNvPr id="4" name="Picture 5" descr="Screen Shot 2014-12-03 at 3.00.10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390" y="1143000"/>
            <a:ext cx="8664010" cy="50189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0214081"/>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386841"/>
            <a:ext cx="8229600" cy="3048000"/>
          </a:xfrm>
        </p:spPr>
        <p:txBody>
          <a:bodyPr/>
          <a:lstStyle/>
          <a:p>
            <a:r>
              <a:rPr lang="en-US" sz="3600" b="1" dirty="0" smtClean="0"/>
              <a:t>You hear shots from a nearby area.</a:t>
            </a:r>
          </a:p>
          <a:p>
            <a:endParaRPr lang="en-US" sz="3600" b="1" dirty="0" smtClean="0"/>
          </a:p>
          <a:p>
            <a:endParaRPr lang="en-US" sz="3600" b="1" dirty="0"/>
          </a:p>
          <a:p>
            <a:r>
              <a:rPr lang="en-US" sz="3600" b="1" dirty="0" smtClean="0"/>
              <a:t>You see people running through your area.</a:t>
            </a:r>
            <a:endParaRPr lang="en-US" sz="3600" b="1" dirty="0"/>
          </a:p>
        </p:txBody>
      </p:sp>
      <p:pic>
        <p:nvPicPr>
          <p:cNvPr id="4" name="Picture 4" descr="C:\Users\m075968\AppData\Local\Microsoft\Windows\Temporary Internet Files\Content.IE5\PT1N76UZ\6245030138_14fa848b2b_z[1].jpg"/>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3750" b="92969" l="10000" r="9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37121" y="1630681"/>
            <a:ext cx="1249679" cy="12496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7"/>
          <p:cNvPicPr>
            <a:picLocks noChangeAspect="1" noChangeArrowheads="1"/>
          </p:cNvPicPr>
          <p:nvPr/>
        </p:nvPicPr>
        <p:blipFill>
          <a:blip r:embed="rId5">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6">
                    <a14:imgEffect>
                      <a14:backgroundRemoval t="9524" b="100000" l="0" r="10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10655" y="4239261"/>
            <a:ext cx="2857500" cy="1600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532958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500"/>
                            </p:stCondLst>
                            <p:childTnLst>
                              <p:par>
                                <p:cTn id="11" presetID="2" presetClass="entr" presetSubtype="8"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5960"/>
            <a:ext cx="7848600" cy="4041331"/>
          </a:xfrm>
        </p:spPr>
        <p:txBody>
          <a:bodyPr>
            <a:normAutofit/>
          </a:bodyPr>
          <a:lstStyle/>
          <a:p>
            <a:r>
              <a:rPr lang="en-US" sz="3600" b="1" dirty="0" smtClean="0"/>
              <a:t>What plans and procedures are in place to respond to this type of event?</a:t>
            </a:r>
          </a:p>
          <a:p>
            <a:endParaRPr lang="en-US" sz="3600" b="1" dirty="0" smtClean="0"/>
          </a:p>
          <a:p>
            <a:r>
              <a:rPr lang="en-US" sz="3600" b="1" dirty="0" smtClean="0"/>
              <a:t>What </a:t>
            </a:r>
            <a:r>
              <a:rPr lang="en-US" sz="3600" b="1" dirty="0"/>
              <a:t>are </a:t>
            </a:r>
            <a:r>
              <a:rPr lang="en-US" sz="3600" b="1" dirty="0" smtClean="0"/>
              <a:t>your </a:t>
            </a:r>
            <a:r>
              <a:rPr lang="en-US" sz="3600" b="1" dirty="0"/>
              <a:t>initial actions for responding to this incident?</a:t>
            </a:r>
          </a:p>
          <a:p>
            <a:pPr marL="0" indent="0">
              <a:buNone/>
            </a:pPr>
            <a:r>
              <a:rPr lang="en-US" sz="3600" b="1" dirty="0" smtClean="0"/>
              <a:t> </a:t>
            </a:r>
            <a:endParaRPr lang="en-US" sz="3600"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6146" name="Picture 2" descr="C:\Users\Karen\AppData\Local\Microsoft\Windows\Temporary Internet Files\Content.IE5\DEIDW8KM\MC900012869[1].wmf"/>
          <p:cNvPicPr>
            <a:picLocks noChangeAspect="1" noChangeArrowheads="1"/>
          </p:cNvPicPr>
          <p:nvPr/>
        </p:nvPicPr>
        <p:blipFill>
          <a:blip r:embed="rId3" cstate="print"/>
          <a:srcRect/>
          <a:stretch>
            <a:fillRect/>
          </a:stretch>
        </p:blipFill>
        <p:spPr bwMode="auto">
          <a:xfrm>
            <a:off x="7310557" y="0"/>
            <a:ext cx="1833443" cy="2140610"/>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81949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Part I: Run</a:t>
            </a:r>
            <a:endParaRPr lang="en-US" dirty="0"/>
          </a:p>
        </p:txBody>
      </p:sp>
      <p:sp>
        <p:nvSpPr>
          <p:cNvPr id="3" name="Content Placeholder 2"/>
          <p:cNvSpPr>
            <a:spLocks noGrp="1"/>
          </p:cNvSpPr>
          <p:nvPr>
            <p:ph idx="4294967295"/>
          </p:nvPr>
        </p:nvSpPr>
        <p:spPr>
          <a:xfrm>
            <a:off x="457200" y="2286000"/>
            <a:ext cx="8470900" cy="4127500"/>
          </a:xfrm>
        </p:spPr>
        <p:txBody>
          <a:bodyPr/>
          <a:lstStyle/>
          <a:p>
            <a:pPr eaLnBrk="1" hangingPunct="1">
              <a:lnSpc>
                <a:spcPct val="80000"/>
              </a:lnSpc>
            </a:pPr>
            <a:r>
              <a:rPr lang="en-US" altLang="en-US" sz="3600" b="1" dirty="0" smtClean="0"/>
              <a:t>What are the ways can you leave this area?</a:t>
            </a:r>
          </a:p>
          <a:p>
            <a:pPr eaLnBrk="1" hangingPunct="1">
              <a:lnSpc>
                <a:spcPct val="80000"/>
              </a:lnSpc>
            </a:pPr>
            <a:endParaRPr lang="en-US" altLang="en-US" sz="3600" b="1" dirty="0" smtClean="0"/>
          </a:p>
          <a:p>
            <a:pPr eaLnBrk="1" hangingPunct="1">
              <a:lnSpc>
                <a:spcPct val="80000"/>
              </a:lnSpc>
            </a:pPr>
            <a:r>
              <a:rPr lang="en-US" altLang="en-US" sz="3600" b="1" dirty="0" smtClean="0"/>
              <a:t>Where do they go? </a:t>
            </a:r>
          </a:p>
          <a:p>
            <a:pPr eaLnBrk="1" hangingPunct="1">
              <a:lnSpc>
                <a:spcPct val="80000"/>
              </a:lnSpc>
            </a:pPr>
            <a:endParaRPr lang="en-US" altLang="en-US" sz="2000" b="1" dirty="0" smtClean="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14966" y="-417597"/>
            <a:ext cx="3879834" cy="24368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91566" y="-404897"/>
            <a:ext cx="3908408" cy="24891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descr="C:\Users\m075968\AppData\Local\Microsoft\Windows\Temporary Internet Files\Content.IE5\35BQGLA6\586px-Gun_outline.svg[1].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770565">
            <a:off x="99460" y="786633"/>
            <a:ext cx="1569889" cy="107159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97713" y="5372100"/>
            <a:ext cx="1704975" cy="137160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35386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sz="4000" b="1" dirty="0" smtClean="0"/>
              <a:t>How are staff in the work area and facility notified of the incident?</a:t>
            </a:r>
          </a:p>
          <a:p>
            <a:endParaRPr lang="en-US" sz="4000" b="1" dirty="0" smtClean="0"/>
          </a:p>
          <a:p>
            <a:pPr lvl="1"/>
            <a:r>
              <a:rPr lang="en-US" sz="3600" b="1" dirty="0"/>
              <a:t>Who </a:t>
            </a:r>
            <a:r>
              <a:rPr lang="en-US" sz="3600" b="1" dirty="0" smtClean="0"/>
              <a:t>else do </a:t>
            </a:r>
            <a:r>
              <a:rPr lang="en-US" sz="3600" b="1" dirty="0"/>
              <a:t>you need to notify</a:t>
            </a:r>
            <a:r>
              <a:rPr lang="en-US" sz="3600" b="1" dirty="0" smtClean="0"/>
              <a:t>?</a:t>
            </a:r>
          </a:p>
          <a:p>
            <a:pPr lvl="1"/>
            <a:endParaRPr lang="en-US" sz="3600" b="1" dirty="0"/>
          </a:p>
          <a:p>
            <a:pPr lvl="1"/>
            <a:r>
              <a:rPr lang="en-US" sz="3600" b="1" dirty="0"/>
              <a:t>How are </a:t>
            </a:r>
            <a:r>
              <a:rPr lang="en-US" sz="3600" b="1" dirty="0" smtClean="0"/>
              <a:t>they </a:t>
            </a:r>
            <a:r>
              <a:rPr lang="en-US" sz="3600" b="1" dirty="0"/>
              <a:t>notified?</a:t>
            </a:r>
          </a:p>
        </p:txBody>
      </p:sp>
      <p:pic>
        <p:nvPicPr>
          <p:cNvPr id="2051" name="Picture 3"/>
          <p:cNvPicPr>
            <a:picLocks noChangeAspect="1" noChangeArrowheads="1"/>
          </p:cNvPicPr>
          <p:nvPr/>
        </p:nvPicPr>
        <p:blipFill rotWithShape="1">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2124" b="99115" l="731" r="100000">
                        <a14:foregroundMark x1="61257" y1="56991" x2="63012" y2="52920"/>
                        <a14:foregroundMark x1="27632" y1="61062" x2="28801" y2="56991"/>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225" t="4753" r="10099" b="5604"/>
          <a:stretch/>
        </p:blipFill>
        <p:spPr bwMode="auto">
          <a:xfrm>
            <a:off x="6979920" y="4191000"/>
            <a:ext cx="2164080" cy="2011680"/>
          </a:xfrm>
          <a:prstGeom prst="rect">
            <a:avLst/>
          </a:prstGeom>
          <a:noFill/>
          <a:ln w="9525">
            <a:no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478471"/>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Who calls</a:t>
            </a:r>
            <a:r>
              <a:rPr lang="en-US" sz="3200" b="1" dirty="0" smtClean="0"/>
              <a:t> 911? </a:t>
            </a:r>
          </a:p>
          <a:p>
            <a:pPr>
              <a:buNone/>
            </a:pPr>
            <a:endParaRPr lang="en-US" sz="3200" b="1" dirty="0" smtClean="0"/>
          </a:p>
          <a:p>
            <a:r>
              <a:rPr lang="en-US" sz="3200" b="1" dirty="0" smtClean="0"/>
              <a:t>What information will the 911</a:t>
            </a:r>
            <a:br>
              <a:rPr lang="en-US" sz="3200" b="1" dirty="0" smtClean="0"/>
            </a:br>
            <a:r>
              <a:rPr lang="en-US" sz="3200" b="1" dirty="0" smtClean="0"/>
              <a:t> operator need immediately?</a:t>
            </a:r>
          </a:p>
          <a:p>
            <a:endParaRPr lang="en-US" sz="3200" b="1" dirty="0" smtClean="0"/>
          </a:p>
          <a:p>
            <a:r>
              <a:rPr lang="en-US" sz="3200" b="1" dirty="0" smtClean="0"/>
              <a:t>What information will the community law enforcement officers need prior to arriving on scene? </a:t>
            </a:r>
            <a:endParaRPr lang="en-US" sz="3200"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8195" name="Picture 3" descr="C:\Users\Karen\AppData\Local\Microsoft\Windows\Temporary Internet Files\Content.IE5\NS5OV8Z7\MC900433861[1].png"/>
          <p:cNvPicPr>
            <a:picLocks noChangeAspect="1" noChangeArrowheads="1"/>
          </p:cNvPicPr>
          <p:nvPr/>
        </p:nvPicPr>
        <p:blipFill>
          <a:blip r:embed="rId3" cstate="print"/>
          <a:srcRect/>
          <a:stretch>
            <a:fillRect/>
          </a:stretch>
        </p:blipFill>
        <p:spPr bwMode="auto">
          <a:xfrm>
            <a:off x="6543303" y="1417638"/>
            <a:ext cx="2084005" cy="2084005"/>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3120747"/>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8760"/>
            <a:ext cx="6294120" cy="4529011"/>
          </a:xfrm>
        </p:spPr>
        <p:txBody>
          <a:bodyPr>
            <a:normAutofit/>
          </a:bodyPr>
          <a:lstStyle/>
          <a:p>
            <a:pPr marL="0" indent="0">
              <a:buNone/>
            </a:pPr>
            <a:r>
              <a:rPr lang="en-US" sz="4000" b="1" dirty="0"/>
              <a:t>If the shooter is not in the immediate </a:t>
            </a:r>
            <a:r>
              <a:rPr lang="en-US" sz="4000" b="1" dirty="0" smtClean="0"/>
              <a:t>vicinity…..</a:t>
            </a:r>
          </a:p>
          <a:p>
            <a:r>
              <a:rPr lang="en-US" sz="4000" b="1" dirty="0" smtClean="0"/>
              <a:t>Could you secure your work area? the facility?</a:t>
            </a:r>
          </a:p>
          <a:p>
            <a:pPr lvl="1"/>
            <a:r>
              <a:rPr lang="en-US" sz="3200" b="1" dirty="0" smtClean="0"/>
              <a:t>If so, How?</a:t>
            </a:r>
            <a:endParaRPr lang="en-US" sz="3200" b="1" dirty="0"/>
          </a:p>
        </p:txBody>
      </p:sp>
      <p:sp>
        <p:nvSpPr>
          <p:cNvPr id="3" name="Title 2"/>
          <p:cNvSpPr>
            <a:spLocks noGrp="1"/>
          </p:cNvSpPr>
          <p:nvPr>
            <p:ph type="title"/>
          </p:nvPr>
        </p:nvSpPr>
        <p:spPr>
          <a:xfrm>
            <a:off x="457200" y="228600"/>
            <a:ext cx="8229600" cy="1143000"/>
          </a:xfrm>
        </p:spPr>
        <p:txBody>
          <a:bodyPr/>
          <a:lstStyle/>
          <a:p>
            <a:r>
              <a:rPr lang="en-US" dirty="0" smtClean="0"/>
              <a:t>Question?</a:t>
            </a:r>
            <a:endParaRPr lang="en-US" dirty="0"/>
          </a:p>
        </p:txBody>
      </p:sp>
      <p:pic>
        <p:nvPicPr>
          <p:cNvPr id="11266" name="Picture 2" descr="C:\Users\Karen\AppData\Local\Microsoft\Windows\Temporary Internet Files\Content.IE5\XJBK82OA\MC900442058[1].wmf"/>
          <p:cNvPicPr>
            <a:picLocks noChangeAspect="1" noChangeArrowheads="1"/>
          </p:cNvPicPr>
          <p:nvPr/>
        </p:nvPicPr>
        <p:blipFill>
          <a:blip r:embed="rId3" cstate="print"/>
          <a:srcRect/>
          <a:stretch>
            <a:fillRect/>
          </a:stretch>
        </p:blipFill>
        <p:spPr bwMode="auto">
          <a:xfrm>
            <a:off x="6858000" y="2922258"/>
            <a:ext cx="2148411" cy="3085033"/>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559980"/>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 Continues</a:t>
            </a:r>
          </a:p>
        </p:txBody>
      </p:sp>
      <p:sp>
        <p:nvSpPr>
          <p:cNvPr id="5" name="TextBox 4"/>
          <p:cNvSpPr txBox="1"/>
          <p:nvPr/>
        </p:nvSpPr>
        <p:spPr>
          <a:xfrm>
            <a:off x="914400" y="1874520"/>
            <a:ext cx="7543800" cy="3970318"/>
          </a:xfrm>
          <a:prstGeom prst="rect">
            <a:avLst/>
          </a:prstGeom>
          <a:noFill/>
        </p:spPr>
        <p:txBody>
          <a:bodyPr wrap="square" rtlCol="0">
            <a:spAutoFit/>
          </a:bodyPr>
          <a:lstStyle/>
          <a:p>
            <a:r>
              <a:rPr lang="en-US" sz="3600" b="1" dirty="0" smtClean="0">
                <a:latin typeface="+mn-lt"/>
              </a:rPr>
              <a:t>The man enters your work area waving a gun in the air. </a:t>
            </a:r>
          </a:p>
          <a:p>
            <a:endParaRPr lang="en-US" sz="3600" b="1" dirty="0">
              <a:latin typeface="+mn-lt"/>
            </a:endParaRPr>
          </a:p>
          <a:p>
            <a:r>
              <a:rPr lang="en-US" sz="3600" b="1" dirty="0" smtClean="0">
                <a:latin typeface="+mn-lt"/>
              </a:rPr>
              <a:t>As he approaches, he begins shooting those in the area. </a:t>
            </a:r>
          </a:p>
          <a:p>
            <a:endParaRPr lang="en-US" sz="3600" b="1" dirty="0">
              <a:latin typeface="+mn-lt"/>
            </a:endParaRPr>
          </a:p>
          <a:p>
            <a:r>
              <a:rPr lang="en-US" sz="3600" b="1" dirty="0" smtClean="0">
                <a:latin typeface="+mn-lt"/>
              </a:rPr>
              <a:t> </a:t>
            </a:r>
          </a:p>
        </p:txBody>
      </p:sp>
      <p:pic>
        <p:nvPicPr>
          <p:cNvPr id="6" name="Picture 4" descr="C:\Users\m075968\AppData\Local\Microsoft\Windows\Temporary Internet Files\Content.IE5\35BQGLA6\586px-Gun_outline.svg[1].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770565">
            <a:off x="6788852" y="4401545"/>
            <a:ext cx="1569889" cy="107159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35548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18360" y="274638"/>
            <a:ext cx="6568440" cy="1143000"/>
          </a:xfrm>
        </p:spPr>
        <p:txBody>
          <a:bodyPr/>
          <a:lstStyle/>
          <a:p>
            <a:r>
              <a:rPr lang="en-US" dirty="0" smtClean="0"/>
              <a:t>Part II/III: Hide/Fight</a:t>
            </a:r>
            <a:endParaRPr lang="en-US" dirty="0"/>
          </a:p>
        </p:txBody>
      </p:sp>
      <p:sp>
        <p:nvSpPr>
          <p:cNvPr id="3" name="Content Placeholder 2"/>
          <p:cNvSpPr>
            <a:spLocks noGrp="1"/>
          </p:cNvSpPr>
          <p:nvPr>
            <p:ph idx="4294967295"/>
          </p:nvPr>
        </p:nvSpPr>
        <p:spPr>
          <a:xfrm>
            <a:off x="457200" y="1600200"/>
            <a:ext cx="8229600" cy="4525963"/>
          </a:xfrm>
        </p:spPr>
        <p:txBody>
          <a:bodyPr/>
          <a:lstStyle/>
          <a:p>
            <a:pPr eaLnBrk="1" hangingPunct="1"/>
            <a:r>
              <a:rPr lang="en-US" altLang="en-US" sz="3600" b="1" dirty="0" smtClean="0"/>
              <a:t>Where can you hide in your work area?</a:t>
            </a:r>
          </a:p>
          <a:p>
            <a:endParaRPr lang="en-US" sz="4000" dirty="0" smtClean="0"/>
          </a:p>
          <a:p>
            <a:endParaRPr lang="en-US" sz="4000" dirty="0"/>
          </a:p>
          <a:p>
            <a:endParaRPr lang="en-US" sz="4000" dirty="0" smtClean="0"/>
          </a:p>
          <a:p>
            <a:r>
              <a:rPr lang="en-US" sz="3600" b="1" dirty="0" smtClean="0"/>
              <a:t>What items are readily available that can be used to defend yourself?</a:t>
            </a:r>
            <a:endParaRPr lang="en-US" sz="40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000" y="-97469"/>
            <a:ext cx="2768600" cy="17389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brightnessContrast bright="4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781300"/>
            <a:ext cx="2365879" cy="130175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7">
                    <a14:imgEffect>
                      <a14:brightnessContrast bright="4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999" y="2781300"/>
            <a:ext cx="2852280" cy="130175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9">
                    <a14:imgEffect>
                      <a14:brightnessContrast bright="40000" contrast="-4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954" y="2668590"/>
            <a:ext cx="2981325" cy="1527169"/>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10987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2059"/>
                                        </p:tgtEl>
                                        <p:attrNameLst>
                                          <p:attrName>style.visibility</p:attrName>
                                        </p:attrNameLst>
                                      </p:cBhvr>
                                      <p:to>
                                        <p:strVal val="visible"/>
                                      </p:to>
                                    </p:set>
                                    <p:animEffect transition="in" filter="fade">
                                      <p:cBhvr>
                                        <p:cTn id="11"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7833360" cy="4026091"/>
          </a:xfrm>
        </p:spPr>
        <p:txBody>
          <a:bodyPr>
            <a:normAutofit/>
          </a:bodyPr>
          <a:lstStyle/>
          <a:p>
            <a:pPr lvl="0"/>
            <a:r>
              <a:rPr lang="en-US" sz="3200" b="1" dirty="0" smtClean="0"/>
              <a:t>What assistance will be provided by our Security staff?</a:t>
            </a: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6727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rot="20876893">
            <a:off x="1898955" y="-75101"/>
            <a:ext cx="4904805" cy="7478970"/>
          </a:xfrm>
          <a:prstGeom prst="rect">
            <a:avLst/>
          </a:prstGeom>
          <a:blipFill>
            <a:blip r:embed="rId3"/>
            <a:tile tx="0" ty="0" sx="100000" sy="100000" flip="none" algn="tl"/>
          </a:blipFill>
          <a:scene3d>
            <a:camera prst="isometricOffAxis1Right"/>
            <a:lightRig rig="threePt" dir="t"/>
          </a:scene3d>
          <a:sp3d>
            <a:bevelT/>
          </a:sp3d>
        </p:spPr>
        <p:txBody>
          <a:bodyPr wrap="square" rtlCol="0">
            <a:spAutoFit/>
          </a:bodyPr>
          <a:lstStyle/>
          <a:p>
            <a:r>
              <a:rPr lang="en-US" sz="9600" u="sng" dirty="0" smtClean="0">
                <a:solidFill>
                  <a:schemeClr val="bg2">
                    <a:lumMod val="25000"/>
                  </a:schemeClr>
                </a:solidFill>
                <a:latin typeface="Script MT Bold" panose="03040602040607080904" pitchFamily="66" charset="0"/>
              </a:rPr>
              <a:t>Agenda</a:t>
            </a:r>
          </a:p>
          <a:p>
            <a:pPr marL="1371600" indent="-1371600">
              <a:buFont typeface="+mj-lt"/>
              <a:buAutoNum type="arabicPeriod"/>
            </a:pPr>
            <a:r>
              <a:rPr lang="en-US" sz="9600" dirty="0" smtClean="0">
                <a:solidFill>
                  <a:schemeClr val="bg2">
                    <a:lumMod val="25000"/>
                  </a:schemeClr>
                </a:solidFill>
                <a:latin typeface="Script MT Bold" panose="03040602040607080904" pitchFamily="66" charset="0"/>
              </a:rPr>
              <a:t> </a:t>
            </a:r>
          </a:p>
          <a:p>
            <a:pPr marL="1371600" indent="-1371600">
              <a:buFont typeface="+mj-lt"/>
              <a:buAutoNum type="arabicPeriod"/>
            </a:pPr>
            <a:r>
              <a:rPr lang="en-US" sz="9600" dirty="0">
                <a:solidFill>
                  <a:schemeClr val="bg2">
                    <a:lumMod val="25000"/>
                  </a:schemeClr>
                </a:solidFill>
                <a:latin typeface="Script MT Bold" panose="03040602040607080904" pitchFamily="66" charset="0"/>
              </a:rPr>
              <a:t> </a:t>
            </a:r>
            <a:endParaRPr lang="en-US" sz="9600" dirty="0" smtClean="0">
              <a:solidFill>
                <a:schemeClr val="bg2">
                  <a:lumMod val="25000"/>
                </a:schemeClr>
              </a:solidFill>
              <a:latin typeface="Script MT Bold" panose="03040602040607080904" pitchFamily="66" charset="0"/>
            </a:endParaRPr>
          </a:p>
          <a:p>
            <a:pPr marL="1371600" indent="-1371600">
              <a:buFont typeface="+mj-lt"/>
              <a:buAutoNum type="arabicPeriod"/>
            </a:pPr>
            <a:r>
              <a:rPr lang="en-US" sz="9600" dirty="0">
                <a:solidFill>
                  <a:schemeClr val="bg2">
                    <a:lumMod val="25000"/>
                  </a:schemeClr>
                </a:solidFill>
                <a:latin typeface="Script MT Bold" panose="03040602040607080904" pitchFamily="66" charset="0"/>
              </a:rPr>
              <a:t> </a:t>
            </a:r>
          </a:p>
          <a:p>
            <a:endParaRPr lang="en-US" sz="9600" dirty="0">
              <a:solidFill>
                <a:schemeClr val="bg2">
                  <a:lumMod val="25000"/>
                </a:schemeClr>
              </a:solidFill>
              <a:latin typeface="Script MT Bold" panose="03040602040607080904" pitchFamily="66"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029200" cy="4026091"/>
          </a:xfrm>
        </p:spPr>
        <p:txBody>
          <a:bodyPr>
            <a:normAutofit/>
          </a:bodyPr>
          <a:lstStyle/>
          <a:p>
            <a:pPr lvl="0"/>
            <a:r>
              <a:rPr lang="en-US" sz="3200" b="1" dirty="0" smtClean="0"/>
              <a:t>What assistance can we expect to receive from our community first response partners?</a:t>
            </a:r>
          </a:p>
        </p:txBody>
      </p:sp>
      <p:sp>
        <p:nvSpPr>
          <p:cNvPr id="3" name="Title 2"/>
          <p:cNvSpPr>
            <a:spLocks noGrp="1"/>
          </p:cNvSpPr>
          <p:nvPr>
            <p:ph type="title"/>
          </p:nvPr>
        </p:nvSpPr>
        <p:spPr/>
        <p:txBody>
          <a:bodyPr/>
          <a:lstStyle/>
          <a:p>
            <a:r>
              <a:rPr lang="en-US" dirty="0" smtClean="0"/>
              <a:t>Questions?</a:t>
            </a:r>
            <a:endParaRPr lang="en-US" dirty="0"/>
          </a:p>
        </p:txBody>
      </p:sp>
      <p:pic>
        <p:nvPicPr>
          <p:cNvPr id="9220" name="Picture 4" descr="C:\Users\Karen\AppData\Local\Microsoft\Windows\Temporary Internet Files\Content.IE5\NS5OV8Z7\MP900305906[1].jpg"/>
          <p:cNvPicPr>
            <a:picLocks noChangeAspect="1" noChangeArrowheads="1"/>
          </p:cNvPicPr>
          <p:nvPr/>
        </p:nvPicPr>
        <p:blipFill>
          <a:blip r:embed="rId3" cstate="print"/>
          <a:srcRect/>
          <a:stretch>
            <a:fillRect/>
          </a:stretch>
        </p:blipFill>
        <p:spPr bwMode="auto">
          <a:xfrm>
            <a:off x="5653465" y="1476855"/>
            <a:ext cx="3231711" cy="4530436"/>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31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016240" cy="4026091"/>
          </a:xfrm>
        </p:spPr>
        <p:txBody>
          <a:bodyPr/>
          <a:lstStyle/>
          <a:p>
            <a:pPr lvl="0"/>
            <a:r>
              <a:rPr lang="en-US" sz="3600" b="1" dirty="0" smtClean="0"/>
              <a:t>Where will law enforcement initially stage?</a:t>
            </a:r>
          </a:p>
          <a:p>
            <a:pPr lvl="0"/>
            <a:endParaRPr lang="en-US" sz="3600" b="1" dirty="0" smtClean="0"/>
          </a:p>
          <a:p>
            <a:pPr lvl="0"/>
            <a:endParaRPr lang="en-US" sz="3600" b="1" dirty="0" smtClean="0"/>
          </a:p>
          <a:p>
            <a:pPr lvl="0"/>
            <a:r>
              <a:rPr lang="en-US" sz="3600" b="1" dirty="0" smtClean="0"/>
              <a:t>What does law enforcement expect of staff?</a:t>
            </a:r>
          </a:p>
          <a:p>
            <a:endParaRPr lang="en-US"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6320" y="2742607"/>
            <a:ext cx="3017520" cy="1705555"/>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727082"/>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1757548"/>
            <a:ext cx="6172200" cy="4249743"/>
          </a:xfrm>
        </p:spPr>
        <p:txBody>
          <a:bodyPr>
            <a:normAutofit/>
          </a:bodyPr>
          <a:lstStyle/>
          <a:p>
            <a:r>
              <a:rPr lang="en-US" sz="3200" b="1" dirty="0" smtClean="0"/>
              <a:t>Law enforcement ask you where your staff are located that evacuated from the building/area. </a:t>
            </a:r>
          </a:p>
          <a:p>
            <a:endParaRPr lang="en-US" sz="3200" b="1" dirty="0" smtClean="0"/>
          </a:p>
          <a:p>
            <a:r>
              <a:rPr lang="en-US" sz="3200" b="1" dirty="0" smtClean="0"/>
              <a:t>They want to know who is still in the building/area. </a:t>
            </a:r>
            <a:endParaRPr lang="en-US" sz="3200" b="1" dirty="0"/>
          </a:p>
        </p:txBody>
      </p:sp>
      <p:sp>
        <p:nvSpPr>
          <p:cNvPr id="4" name="TextBox 3"/>
          <p:cNvSpPr txBox="1"/>
          <p:nvPr/>
        </p:nvSpPr>
        <p:spPr>
          <a:xfrm>
            <a:off x="819396" y="640278"/>
            <a:ext cx="7540831" cy="707886"/>
          </a:xfrm>
          <a:prstGeom prst="rect">
            <a:avLst/>
          </a:prstGeom>
          <a:noFill/>
        </p:spPr>
        <p:txBody>
          <a:bodyPr wrap="square" rtlCol="0">
            <a:spAutoFit/>
          </a:bodyPr>
          <a:lstStyle/>
          <a:p>
            <a:pPr algn="ctr"/>
            <a:r>
              <a:rPr lang="en-US" sz="4000" dirty="0" smtClean="0"/>
              <a:t>Scenario - Continues</a:t>
            </a:r>
            <a:endParaRPr lang="en-US" sz="4000" b="1" dirty="0"/>
          </a:p>
        </p:txBody>
      </p:sp>
      <p:pic>
        <p:nvPicPr>
          <p:cNvPr id="1026" name="Picture 2" descr="C:\Users\m075968\AppData\Local\Microsoft\Windows\Temporary Internet Files\Content.IE5\SN5Y1X6S\police_officer[1].jpg"/>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730" b="100000" l="1875" r="95313"/>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0200" y="2042128"/>
            <a:ext cx="2049811" cy="26327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615328"/>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r>
              <a:rPr lang="en-US" sz="3200" b="1" dirty="0" smtClean="0"/>
              <a:t>Additional gunshots are reported in area.</a:t>
            </a:r>
          </a:p>
          <a:p>
            <a:r>
              <a:rPr lang="en-US" sz="3200" b="1" dirty="0" smtClean="0"/>
              <a:t>There are reports that the shooter moving to other areas in the building.</a:t>
            </a:r>
          </a:p>
          <a:p>
            <a:r>
              <a:rPr lang="en-US" b="1" dirty="0"/>
              <a:t>There </a:t>
            </a:r>
            <a:r>
              <a:rPr lang="en-US" b="1" dirty="0" smtClean="0"/>
              <a:t>multiple </a:t>
            </a:r>
            <a:r>
              <a:rPr lang="en-US" b="1" dirty="0"/>
              <a:t>victims in </a:t>
            </a:r>
            <a:r>
              <a:rPr lang="en-US" b="1" dirty="0" smtClean="0"/>
              <a:t>the area/building.</a:t>
            </a:r>
            <a:endParaRPr lang="en-US" b="1" dirty="0"/>
          </a:p>
          <a:p>
            <a:endParaRPr lang="en-US" sz="3200" b="1" dirty="0"/>
          </a:p>
        </p:txBody>
      </p:sp>
      <p:sp>
        <p:nvSpPr>
          <p:cNvPr id="3" name="Title 2"/>
          <p:cNvSpPr>
            <a:spLocks noGrp="1"/>
          </p:cNvSpPr>
          <p:nvPr>
            <p:ph type="title"/>
          </p:nvPr>
        </p:nvSpPr>
        <p:spPr/>
        <p:txBody>
          <a:bodyPr/>
          <a:lstStyle/>
          <a:p>
            <a:r>
              <a:rPr lang="en-US" dirty="0" smtClean="0"/>
              <a:t>Scenario Continues</a:t>
            </a:r>
            <a:endParaRPr lang="en-US" dirty="0"/>
          </a:p>
        </p:txBody>
      </p:sp>
      <p:pic>
        <p:nvPicPr>
          <p:cNvPr id="3074" name="Picture 2" descr="L:\Media\Pictures\Misc\where to go.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02277" y="4245449"/>
            <a:ext cx="3093723" cy="2320292"/>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835083"/>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r>
              <a:rPr lang="en-US" sz="3600" b="1" dirty="0" smtClean="0"/>
              <a:t>How will victims be managed?  </a:t>
            </a:r>
          </a:p>
          <a:p>
            <a:pPr lvl="1"/>
            <a:r>
              <a:rPr lang="en-US" b="1" dirty="0" smtClean="0"/>
              <a:t>Who is responsible? </a:t>
            </a:r>
          </a:p>
          <a:p>
            <a:pPr>
              <a:buNone/>
            </a:pPr>
            <a:endParaRPr lang="en-US" sz="3600" b="1" dirty="0" smtClean="0"/>
          </a:p>
          <a:p>
            <a:endParaRPr lang="en-US" sz="3600"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4098" name="Picture 2" descr="http://all-len-all.com/wp-content/uploads/2014/06/School-shooting-victim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34840" y="3173212"/>
            <a:ext cx="4139144" cy="2919186"/>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2868047"/>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0760"/>
            <a:ext cx="8229600" cy="3949891"/>
          </a:xfrm>
        </p:spPr>
        <p:txBody>
          <a:bodyPr>
            <a:normAutofit/>
          </a:bodyPr>
          <a:lstStyle/>
          <a:p>
            <a:r>
              <a:rPr lang="en-US" sz="3200" b="1" dirty="0" smtClean="0"/>
              <a:t>Law Enforcement reports the shooter has been subdued. </a:t>
            </a:r>
            <a:endParaRPr lang="en-US" sz="3200" b="1" dirty="0"/>
          </a:p>
        </p:txBody>
      </p:sp>
      <p:sp>
        <p:nvSpPr>
          <p:cNvPr id="3" name="Title 2"/>
          <p:cNvSpPr>
            <a:spLocks noGrp="1"/>
          </p:cNvSpPr>
          <p:nvPr>
            <p:ph type="title"/>
          </p:nvPr>
        </p:nvSpPr>
        <p:spPr/>
        <p:txBody>
          <a:bodyPr/>
          <a:lstStyle/>
          <a:p>
            <a:r>
              <a:rPr lang="en-US" dirty="0" smtClean="0"/>
              <a:t>Scenario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92351" y="3246626"/>
            <a:ext cx="3992516" cy="2560100"/>
          </a:xfrm>
          <a:prstGeom prst="rect">
            <a:avLst/>
          </a:prstGeom>
          <a:noFill/>
          <a:ln w="38100">
            <a:solidFill>
              <a:srgbClr val="C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9539042"/>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8760"/>
            <a:ext cx="8229600" cy="4498531"/>
          </a:xfrm>
        </p:spPr>
        <p:txBody>
          <a:bodyPr>
            <a:normAutofit/>
          </a:bodyPr>
          <a:lstStyle/>
          <a:p>
            <a:r>
              <a:rPr lang="en-US" sz="3600" b="1" dirty="0" smtClean="0"/>
              <a:t>What operational impact would this scenario have on your work area?</a:t>
            </a:r>
          </a:p>
          <a:p>
            <a:endParaRPr lang="en-US" sz="3600" b="1" dirty="0"/>
          </a:p>
          <a:p>
            <a:r>
              <a:rPr lang="en-US" sz="3600" b="1" dirty="0" smtClean="0"/>
              <a:t>Do you have a continuity plan if you cannot occupy your work area for a period of time?</a:t>
            </a:r>
          </a:p>
          <a:p>
            <a:endParaRPr lang="en-US" sz="4000" b="1" dirty="0"/>
          </a:p>
        </p:txBody>
      </p:sp>
      <p:sp>
        <p:nvSpPr>
          <p:cNvPr id="2" name="Title 1"/>
          <p:cNvSpPr>
            <a:spLocks noGrp="1"/>
          </p:cNvSpPr>
          <p:nvPr>
            <p:ph type="title"/>
          </p:nvPr>
        </p:nvSpPr>
        <p:spPr/>
        <p:txBody>
          <a:bodyPr/>
          <a:lstStyle/>
          <a:p>
            <a:r>
              <a:rPr lang="en-US" dirty="0" smtClean="0"/>
              <a:t>Question?	</a:t>
            </a:r>
            <a:endParaRPr lang="en-US" dirty="0"/>
          </a:p>
        </p:txBody>
      </p:sp>
      <p:pic>
        <p:nvPicPr>
          <p:cNvPr id="2050" name="Picture 2" descr="C:\Users\m075968\AppData\Local\Microsoft\Windows\Temporary Internet Files\Content.IE5\SN5Y1X6S\workInProgress[1].jpg"/>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10000" b="92500" l="8400" r="94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78880" y="4675632"/>
            <a:ext cx="2727960" cy="21823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449601"/>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046720" cy="4330891"/>
          </a:xfrm>
        </p:spPr>
        <p:txBody>
          <a:bodyPr>
            <a:normAutofit/>
          </a:bodyPr>
          <a:lstStyle/>
          <a:p>
            <a:r>
              <a:rPr lang="en-US" sz="3200" b="1" dirty="0" smtClean="0"/>
              <a:t>How would staff be kept informed about the evolving </a:t>
            </a:r>
            <a:r>
              <a:rPr lang="en-US" b="1" dirty="0" smtClean="0"/>
              <a:t>situation?</a:t>
            </a:r>
            <a:r>
              <a:rPr lang="en-US" sz="3200" b="1" dirty="0" smtClean="0"/>
              <a:t>   How will you know what to tell staff?</a:t>
            </a:r>
          </a:p>
          <a:p>
            <a:pPr>
              <a:buNone/>
            </a:pPr>
            <a:endParaRPr lang="en-US" sz="3200" b="1" dirty="0" smtClean="0"/>
          </a:p>
          <a:p>
            <a:r>
              <a:rPr lang="en-US" sz="3200" b="1" dirty="0" smtClean="0"/>
              <a:t>How would you be communicating with the family members? </a:t>
            </a:r>
            <a:endParaRPr lang="en-US" sz="3200"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3074" name="Picture 2" descr="C:\Users\m075968\AppData\Local\Microsoft\Windows\Temporary Internet Files\Content.IE5\FSTHR3LG\important-notice-md[1].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40640" y="4680700"/>
            <a:ext cx="3862717" cy="26531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9971584"/>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69721"/>
            <a:ext cx="8229600" cy="3934474"/>
          </a:xfrm>
        </p:spPr>
        <p:txBody>
          <a:bodyPr/>
          <a:lstStyle/>
          <a:p>
            <a:pPr marL="0" lvl="0" indent="0">
              <a:buNone/>
            </a:pPr>
            <a:r>
              <a:rPr lang="en-US" b="1" dirty="0" smtClean="0"/>
              <a:t>What recovery procedures would</a:t>
            </a:r>
            <a:br>
              <a:rPr lang="en-US" b="1" dirty="0" smtClean="0"/>
            </a:br>
            <a:r>
              <a:rPr lang="en-US" b="1" dirty="0" smtClean="0"/>
              <a:t> need to be initiated at this time?</a:t>
            </a:r>
          </a:p>
          <a:p>
            <a:pPr marL="0" lvl="0" indent="0">
              <a:buNone/>
            </a:pPr>
            <a:r>
              <a:rPr lang="en-US" b="1" dirty="0" smtClean="0"/>
              <a:t>How would you re-establish your functions in the work area? </a:t>
            </a:r>
          </a:p>
          <a:p>
            <a:pPr marL="0" lvl="0" indent="0">
              <a:buNone/>
            </a:pPr>
            <a:r>
              <a:rPr lang="en-US" b="1" dirty="0" smtClean="0"/>
              <a:t>How would staff emotionally process what happened?  How could the work area support staff affected by the incident?</a:t>
            </a:r>
          </a:p>
          <a:p>
            <a:endParaRPr lang="en-US" sz="2800" b="1" dirty="0"/>
          </a:p>
        </p:txBody>
      </p:sp>
      <p:sp>
        <p:nvSpPr>
          <p:cNvPr id="3" name="Title 2"/>
          <p:cNvSpPr>
            <a:spLocks noGrp="1"/>
          </p:cNvSpPr>
          <p:nvPr>
            <p:ph type="title"/>
          </p:nvPr>
        </p:nvSpPr>
        <p:spPr/>
        <p:txBody>
          <a:bodyPr/>
          <a:lstStyle/>
          <a:p>
            <a:r>
              <a:rPr lang="en-US" dirty="0" smtClean="0"/>
              <a:t>Question?</a:t>
            </a:r>
            <a:endParaRPr lang="en-US" dirty="0"/>
          </a:p>
        </p:txBody>
      </p:sp>
      <p:pic>
        <p:nvPicPr>
          <p:cNvPr id="1026" name="Picture 2" descr="http://globalcatalystgroup.com/wp-content/uploads/2009/08/healthcar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79920" y="247334"/>
            <a:ext cx="2164080" cy="17821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648655"/>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3429000"/>
          </a:xfrm>
        </p:spPr>
        <p:txBody>
          <a:bodyPr>
            <a:normAutofit/>
          </a:bodyPr>
          <a:lstStyle/>
          <a:p>
            <a:pPr algn="ctr"/>
            <a:r>
              <a:rPr lang="en-US" sz="4000" dirty="0" smtClean="0"/>
              <a:t>Any other questions or discussion?</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32889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C:\Users\Karen\AppData\Local\Microsoft\Windows\Temporary Internet Files\Content.IE5\XJBK82OA\MC900319960[1].wmf"/>
          <p:cNvPicPr>
            <a:picLocks noChangeAspect="1" noChangeArrowheads="1"/>
          </p:cNvPicPr>
          <p:nvPr/>
        </p:nvPicPr>
        <p:blipFill>
          <a:blip r:embed="rId3" cstate="print"/>
          <a:srcRect/>
          <a:stretch>
            <a:fillRect/>
          </a:stretch>
        </p:blipFill>
        <p:spPr bwMode="auto">
          <a:xfrm>
            <a:off x="2194560" y="1144443"/>
            <a:ext cx="4160520" cy="3823062"/>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7173680"/>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altLang="en-US" smtClean="0"/>
              <a:t>Player Debrief/Wrap Up</a:t>
            </a:r>
          </a:p>
        </p:txBody>
      </p:sp>
      <p:sp>
        <p:nvSpPr>
          <p:cNvPr id="21507" name="Content Placeholder 2"/>
          <p:cNvSpPr>
            <a:spLocks noGrp="1"/>
          </p:cNvSpPr>
          <p:nvPr>
            <p:ph idx="4294967295"/>
          </p:nvPr>
        </p:nvSpPr>
        <p:spPr>
          <a:xfrm>
            <a:off x="3825875" y="1600200"/>
            <a:ext cx="4860925" cy="4525963"/>
          </a:xfrm>
        </p:spPr>
        <p:txBody>
          <a:bodyPr/>
          <a:lstStyle/>
          <a:p>
            <a:pPr eaLnBrk="1" hangingPunct="1"/>
            <a:r>
              <a:rPr lang="en-US" altLang="en-US" dirty="0"/>
              <a:t>Player Comments</a:t>
            </a:r>
          </a:p>
          <a:p>
            <a:pPr lvl="1" eaLnBrk="1" hangingPunct="1"/>
            <a:r>
              <a:rPr lang="en-US" altLang="en-US" dirty="0"/>
              <a:t>Strengths</a:t>
            </a:r>
          </a:p>
          <a:p>
            <a:pPr lvl="1" eaLnBrk="1" hangingPunct="1"/>
            <a:r>
              <a:rPr lang="en-US" altLang="en-US" dirty="0"/>
              <a:t>Opportunities</a:t>
            </a:r>
          </a:p>
          <a:p>
            <a:pPr eaLnBrk="1" hangingPunct="1"/>
            <a:r>
              <a:rPr lang="en-US" altLang="en-US" dirty="0" smtClean="0"/>
              <a:t>Complete  your notes</a:t>
            </a:r>
          </a:p>
          <a:p>
            <a:pPr lvl="1" eaLnBrk="1" hangingPunct="1"/>
            <a:r>
              <a:rPr lang="en-US" altLang="en-US" dirty="0" smtClean="0"/>
              <a:t>Take with you</a:t>
            </a:r>
          </a:p>
          <a:p>
            <a:pPr eaLnBrk="1" hangingPunct="1"/>
            <a:r>
              <a:rPr lang="en-US" altLang="en-US" dirty="0" smtClean="0"/>
              <a:t>Participant Feedback Forms</a:t>
            </a:r>
          </a:p>
          <a:p>
            <a:pPr lvl="1" eaLnBrk="1" hangingPunct="1"/>
            <a:r>
              <a:rPr lang="en-US" altLang="en-US" dirty="0" smtClean="0"/>
              <a:t>Turn in to Facilitator</a:t>
            </a:r>
          </a:p>
          <a:p>
            <a:pPr eaLnBrk="1" hangingPunct="1"/>
            <a:endParaRPr lang="en-US" altLang="en-US" dirty="0" smtClean="0"/>
          </a:p>
        </p:txBody>
      </p:sp>
      <p:pic>
        <p:nvPicPr>
          <p:cNvPr id="182275" name="Picture 4" descr="finish-line"/>
          <p:cNvPicPr>
            <a:picLocks noChangeAspect="1" noChangeArrowheads="1"/>
          </p:cNvPicPr>
          <p:nvPr/>
        </p:nvPicPr>
        <p:blipFill>
          <a:blip r:embed="rId3"/>
          <a:srcRect/>
          <a:stretch>
            <a:fillRect/>
          </a:stretch>
        </p:blipFill>
        <p:spPr bwMode="auto">
          <a:xfrm>
            <a:off x="623888" y="1646238"/>
            <a:ext cx="2854325" cy="4479925"/>
          </a:xfrm>
          <a:prstGeom prst="rect">
            <a:avLst/>
          </a:prstGeom>
          <a:noFill/>
          <a:ln w="50800">
            <a:solidFill>
              <a:schemeClr val="hlink"/>
            </a:solidFill>
            <a:miter lim="800000"/>
            <a:headEnd/>
            <a:tailEnd/>
          </a:ln>
          <a:effectLst>
            <a:glow rad="101600">
              <a:srgbClr val="3366FF">
                <a:alpha val="75000"/>
              </a:srgbClr>
            </a:glow>
            <a:softEdge rad="50800"/>
          </a:effectLst>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Department of Homeland Security</a:t>
            </a:r>
          </a:p>
          <a:p>
            <a:pPr lvl="1"/>
            <a:r>
              <a:rPr lang="en-US" dirty="0" smtClean="0">
                <a:hlinkClick r:id="rId3"/>
              </a:rPr>
              <a:t>Active Shooter Preparedness website</a:t>
            </a:r>
            <a:endParaRPr lang="en-US" dirty="0" smtClean="0"/>
          </a:p>
          <a:p>
            <a:r>
              <a:rPr lang="en-US" dirty="0" smtClean="0"/>
              <a:t>Federal Bureau of Investigation</a:t>
            </a:r>
          </a:p>
          <a:p>
            <a:pPr lvl="1"/>
            <a:r>
              <a:rPr lang="en-US" dirty="0" smtClean="0">
                <a:hlinkClick r:id="rId4"/>
              </a:rPr>
              <a:t>Active Shooter Planning and Response in a Healthcare Setting</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907961"/>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4" descr="thank-you"/>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0" b="98876" l="0" r="100000">
                        <a14:foregroundMark x1="47586" y1="37828" x2="84828" y2="23970"/>
                        <a14:foregroundMark x1="34828" y1="56180" x2="74138" y2="50562"/>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0425" y="144463"/>
            <a:ext cx="7129463"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9" name="Picture 5" descr="L:\Media\Pictures\Misc\target.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119" y="403648"/>
            <a:ext cx="8652827" cy="576855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http://kasperspiro.files.wordpress.com/2011/09/objective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1" y="548641"/>
            <a:ext cx="8427720" cy="56184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Vertical Scroll 1"/>
          <p:cNvSpPr/>
          <p:nvPr/>
        </p:nvSpPr>
        <p:spPr>
          <a:xfrm rot="20708996">
            <a:off x="1613317" y="136883"/>
            <a:ext cx="6434326" cy="5681059"/>
          </a:xfrm>
          <a:prstGeom prst="verticalScroll">
            <a:avLst/>
          </a:prstGeom>
          <a:gradFill>
            <a:gsLst>
              <a:gs pos="0">
                <a:schemeClr val="accent6">
                  <a:lumMod val="60000"/>
                  <a:lumOff val="40000"/>
                </a:schemeClr>
              </a:gs>
              <a:gs pos="100000">
                <a:schemeClr val="accent6">
                  <a:lumMod val="20000"/>
                  <a:lumOff val="80000"/>
                </a:schemeClr>
              </a:gs>
            </a:gsLst>
          </a:gradFill>
          <a:ln w="25400" cap="rnd">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i="1" dirty="0" smtClean="0">
                <a:solidFill>
                  <a:schemeClr val="bg2">
                    <a:lumMod val="25000"/>
                  </a:schemeClr>
                </a:solidFill>
                <a:latin typeface="Script MT Bold" panose="03040602040607080904" pitchFamily="66" charset="0"/>
              </a:rPr>
              <a:t>Thou shalt…</a:t>
            </a:r>
          </a:p>
          <a:p>
            <a:pPr marL="742950" indent="-742950">
              <a:buFont typeface="+mj-lt"/>
              <a:buAutoNum type="arabicPeriod"/>
            </a:pPr>
            <a:r>
              <a:rPr lang="en-US" sz="4400" i="1" dirty="0" smtClean="0">
                <a:solidFill>
                  <a:schemeClr val="bg2">
                    <a:lumMod val="25000"/>
                  </a:schemeClr>
                </a:solidFill>
                <a:latin typeface="Script MT Bold" panose="03040602040607080904" pitchFamily="66" charset="0"/>
              </a:rPr>
              <a:t>Learn</a:t>
            </a:r>
          </a:p>
          <a:p>
            <a:pPr marL="742950" indent="-742950">
              <a:buFont typeface="+mj-lt"/>
              <a:buAutoNum type="arabicPeriod"/>
            </a:pPr>
            <a:r>
              <a:rPr lang="en-US" sz="4400" i="1" dirty="0" smtClean="0">
                <a:solidFill>
                  <a:schemeClr val="bg2">
                    <a:lumMod val="25000"/>
                  </a:schemeClr>
                </a:solidFill>
                <a:latin typeface="Script MT Bold" panose="03040602040607080904" pitchFamily="66" charset="0"/>
              </a:rPr>
              <a:t>Share</a:t>
            </a:r>
          </a:p>
          <a:p>
            <a:pPr marL="742950" indent="-742950">
              <a:buFont typeface="+mj-lt"/>
              <a:buAutoNum type="arabicPeriod"/>
            </a:pPr>
            <a:r>
              <a:rPr lang="en-US" sz="4400" i="1" dirty="0" smtClean="0">
                <a:solidFill>
                  <a:schemeClr val="bg2">
                    <a:lumMod val="25000"/>
                  </a:schemeClr>
                </a:solidFill>
                <a:latin typeface="Script MT Bold" panose="03040602040607080904" pitchFamily="66" charset="0"/>
              </a:rPr>
              <a:t>Not point fingers</a:t>
            </a:r>
          </a:p>
          <a:p>
            <a:pPr marL="742950" indent="-742950">
              <a:buFont typeface="+mj-lt"/>
              <a:buAutoNum type="arabicPeriod"/>
            </a:pPr>
            <a:r>
              <a:rPr lang="en-US" sz="4400" i="1" dirty="0" smtClean="0">
                <a:solidFill>
                  <a:schemeClr val="bg2">
                    <a:lumMod val="25000"/>
                  </a:schemeClr>
                </a:solidFill>
                <a:latin typeface="Script MT Bold" panose="03040602040607080904" pitchFamily="66" charset="0"/>
              </a:rPr>
              <a:t>Look for ways to improve</a:t>
            </a:r>
            <a:endParaRPr lang="en-US" sz="4400" i="1" dirty="0">
              <a:solidFill>
                <a:schemeClr val="bg2">
                  <a:lumMod val="25000"/>
                </a:schemeClr>
              </a:solidFill>
              <a:latin typeface="Script MT Bold" panose="03040602040607080904" pitchFamily="66"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http://www.realites-et-projets.fr/themes/realites_projet/medias/2011/10/evaluation.jpg"/>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ackgroundRemoval t="1000" b="100000" l="0" r="94604">
                        <a14:foregroundMark x1="51079" y1="36333" x2="63129" y2="45333"/>
                        <a14:foregroundMark x1="79137" y1="35667" x2="94604" y2="7667"/>
                        <a14:foregroundMark x1="6835" y1="71667" x2="19784" y2="63333"/>
                        <a14:foregroundMark x1="29317" y1="59000" x2="42626" y2="51333"/>
                        <a14:foregroundMark x1="42086" y1="79333" x2="49460" y2="72333"/>
                        <a14:foregroundMark x1="18345" y1="91000" x2="26799" y2="85333"/>
                        <a14:foregroundMark x1="63129" y1="61000" x2="67806" y2="58333"/>
                        <a14:foregroundMark x1="64209" y1="63667" x2="66906" y2="66667"/>
                        <a14:foregroundMark x1="91727" y1="36000" x2="91187" y2="14667"/>
                        <a14:foregroundMark x1="49101" y1="45333" x2="63849" y2="35667"/>
                        <a14:backgroundMark x1="7194" y1="88000" x2="33993" y2="72667"/>
                        <a14:backgroundMark x1="43885" y1="90667" x2="94784" y2="80667"/>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8120" y="-152400"/>
            <a:ext cx="9923780" cy="5354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5" descr="hazard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20837" y="5429011"/>
            <a:ext cx="3527564" cy="14289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6" name="Picture 2" descr="http://bloximages.chicago2.vip.townnews.com/news.hjnews.com/content/tncms/assets/v3/editorial/e/00/e004bc42-dd31-11e3-b332-001a4bcf887a/5376699348a42.image.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219325"/>
            <a:ext cx="4620000" cy="32096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http://www.rescueleaders.com/13-0476-ActiveShooter_202.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9334" y="0"/>
            <a:ext cx="3845186" cy="25563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http://leaderpub.com/wp-content/uploads/2012/09/120927Borgessdrill_5.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684"/>
            <a:ext cx="3726050" cy="247782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8" name="Picture 14" descr="http://ts3.mm.bing.net/th?id=HN.607998044596406412&amp;pid=1.7"/>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325" y="2556337"/>
            <a:ext cx="4309010" cy="28726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http://www.lvhn.org/lehighvalleyhealthnews/wp-content/uploads/2013/11/shooter-drill.jpg"/>
          <p:cNvPicPr>
            <a:picLocks noChangeAspect="1" noChangeArrowheads="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792" t="-2815" r="2743" b="2815"/>
          <a:stretch/>
        </p:blipFill>
        <p:spPr bwMode="auto">
          <a:xfrm>
            <a:off x="1863024" y="2346232"/>
            <a:ext cx="3957685" cy="30827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6" name="Picture 12" descr="http://erconsultinggroup.com/images/396_JohnsHopkinsHospital.jpg"/>
          <p:cNvPicPr>
            <a:picLocks noChangeAspect="1" noChangeArrowheads="1"/>
          </p:cNvPicPr>
          <p:nvPr/>
        </p:nvPicPr>
        <p:blipFill rotWithShape="1">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30" t="3917" r="3658" b="7897"/>
          <a:stretch/>
        </p:blipFill>
        <p:spPr bwMode="auto">
          <a:xfrm>
            <a:off x="2537002" y="0"/>
            <a:ext cx="3558998" cy="25563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34431985"/>
              </p:ext>
            </p:extLst>
          </p:nvPr>
        </p:nvGraphicFramePr>
        <p:xfrm>
          <a:off x="665017" y="1598422"/>
          <a:ext cx="7897091" cy="4240281"/>
        </p:xfrm>
        <a:graphic>
          <a:graphicData uri="http://schemas.openxmlformats.org/drawingml/2006/table">
            <a:tbl>
              <a:tblPr firstRow="1" firstCol="1" bandRow="1">
                <a:tableStyleId>{5C22544A-7EE6-4342-B048-85BDC9FD1C3A}</a:tableStyleId>
              </a:tblPr>
              <a:tblGrid>
                <a:gridCol w="2642063"/>
                <a:gridCol w="2682240"/>
                <a:gridCol w="2572788"/>
              </a:tblGrid>
              <a:tr h="435824">
                <a:tc>
                  <a:txBody>
                    <a:bodyPr/>
                    <a:lstStyle/>
                    <a:p>
                      <a:pPr marL="0" marR="0" algn="ctr">
                        <a:lnSpc>
                          <a:spcPct val="130000"/>
                        </a:lnSpc>
                        <a:spcBef>
                          <a:spcPts val="0"/>
                        </a:spcBef>
                        <a:spcAft>
                          <a:spcPts val="0"/>
                        </a:spcAft>
                      </a:pPr>
                      <a:r>
                        <a:rPr lang="en-US" sz="2000" dirty="0">
                          <a:effectLst/>
                        </a:rPr>
                        <a:t>Event Characteristics</a:t>
                      </a:r>
                      <a:endParaRPr lang="en-US" sz="2000" dirty="0">
                        <a:effectLst/>
                        <a:latin typeface="Times New Roman"/>
                        <a:ea typeface="Times New Roman"/>
                      </a:endParaRPr>
                    </a:p>
                  </a:txBody>
                  <a:tcPr marL="68580" marR="68580" marT="0" marB="0"/>
                </a:tc>
                <a:tc>
                  <a:txBody>
                    <a:bodyPr/>
                    <a:lstStyle/>
                    <a:p>
                      <a:pPr marL="0" marR="0" algn="ctr">
                        <a:lnSpc>
                          <a:spcPct val="130000"/>
                        </a:lnSpc>
                        <a:spcBef>
                          <a:spcPts val="0"/>
                        </a:spcBef>
                        <a:spcAft>
                          <a:spcPts val="0"/>
                        </a:spcAft>
                      </a:pPr>
                      <a:r>
                        <a:rPr lang="en-US" sz="2000" dirty="0">
                          <a:effectLst/>
                        </a:rPr>
                        <a:t>Active Shooter</a:t>
                      </a:r>
                      <a:endParaRPr lang="en-US" sz="2000" dirty="0">
                        <a:effectLst/>
                        <a:latin typeface="Times New Roman"/>
                        <a:ea typeface="Times New Roman"/>
                      </a:endParaRPr>
                    </a:p>
                  </a:txBody>
                  <a:tcPr marL="68580" marR="68580" marT="0" marB="0"/>
                </a:tc>
                <a:tc>
                  <a:txBody>
                    <a:bodyPr/>
                    <a:lstStyle/>
                    <a:p>
                      <a:pPr marL="0" marR="0" algn="ctr">
                        <a:lnSpc>
                          <a:spcPct val="130000"/>
                        </a:lnSpc>
                        <a:spcBef>
                          <a:spcPts val="0"/>
                        </a:spcBef>
                        <a:spcAft>
                          <a:spcPts val="0"/>
                        </a:spcAft>
                      </a:pPr>
                      <a:r>
                        <a:rPr lang="en-US" sz="2000" dirty="0">
                          <a:effectLst/>
                        </a:rPr>
                        <a:t>Hospital-Based Shooting</a:t>
                      </a:r>
                      <a:endParaRPr lang="en-US" sz="2000" dirty="0">
                        <a:effectLst/>
                        <a:latin typeface="Times New Roman"/>
                        <a:ea typeface="Times New Roman"/>
                      </a:endParaRPr>
                    </a:p>
                  </a:txBody>
                  <a:tcPr marL="68580" marR="68580" marT="0" marB="0"/>
                </a:tc>
              </a:tr>
              <a:tr h="435824">
                <a:tc>
                  <a:txBody>
                    <a:bodyPr/>
                    <a:lstStyle/>
                    <a:p>
                      <a:pPr marL="0" marR="0" algn="ctr">
                        <a:lnSpc>
                          <a:spcPct val="130000"/>
                        </a:lnSpc>
                        <a:spcBef>
                          <a:spcPts val="0"/>
                        </a:spcBef>
                        <a:spcAft>
                          <a:spcPts val="0"/>
                        </a:spcAft>
                      </a:pPr>
                      <a:r>
                        <a:rPr lang="en-US" sz="2000" dirty="0">
                          <a:effectLst/>
                        </a:rPr>
                        <a:t>Victim Selection</a:t>
                      </a:r>
                      <a:endParaRPr lang="en-US" sz="2000" dirty="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Random</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Targeted</a:t>
                      </a:r>
                      <a:endParaRPr lang="en-US" sz="2000">
                        <a:effectLst/>
                        <a:latin typeface="Times New Roman"/>
                        <a:ea typeface="Times New Roman"/>
                      </a:endParaRPr>
                    </a:p>
                  </a:txBody>
                  <a:tcPr marL="68580" marR="68580" marT="0" marB="0" anchor="ctr"/>
                </a:tc>
              </a:tr>
              <a:tr h="435824">
                <a:tc>
                  <a:txBody>
                    <a:bodyPr/>
                    <a:lstStyle/>
                    <a:p>
                      <a:pPr marL="0" marR="0" algn="ctr">
                        <a:lnSpc>
                          <a:spcPct val="130000"/>
                        </a:lnSpc>
                        <a:spcBef>
                          <a:spcPts val="0"/>
                        </a:spcBef>
                        <a:spcAft>
                          <a:spcPts val="0"/>
                        </a:spcAft>
                      </a:pPr>
                      <a:r>
                        <a:rPr lang="en-US" sz="2000" dirty="0">
                          <a:effectLst/>
                        </a:rPr>
                        <a:t>Progression</a:t>
                      </a:r>
                      <a:endParaRPr lang="en-US" sz="2000" dirty="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dirty="0">
                          <a:effectLst/>
                        </a:rPr>
                        <a:t>Unpredictable</a:t>
                      </a:r>
                      <a:r>
                        <a:rPr lang="en-US" sz="2000" dirty="0" smtClean="0">
                          <a:effectLst/>
                        </a:rPr>
                        <a:t>/</a:t>
                      </a:r>
                      <a:br>
                        <a:rPr lang="en-US" sz="2000" dirty="0" smtClean="0">
                          <a:effectLst/>
                        </a:rPr>
                      </a:br>
                      <a:r>
                        <a:rPr lang="en-US" sz="2000" dirty="0" smtClean="0">
                          <a:effectLst/>
                        </a:rPr>
                        <a:t>Evolves </a:t>
                      </a:r>
                      <a:r>
                        <a:rPr lang="en-US" sz="2000" dirty="0">
                          <a:effectLst/>
                        </a:rPr>
                        <a:t>Quickly</a:t>
                      </a:r>
                      <a:endParaRPr lang="en-US" sz="2000" dirty="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dirty="0">
                          <a:effectLst/>
                        </a:rPr>
                        <a:t>Unpredictable</a:t>
                      </a:r>
                      <a:r>
                        <a:rPr lang="en-US" sz="2000" dirty="0" smtClean="0">
                          <a:effectLst/>
                        </a:rPr>
                        <a:t>/</a:t>
                      </a:r>
                      <a:br>
                        <a:rPr lang="en-US" sz="2000" dirty="0" smtClean="0">
                          <a:effectLst/>
                        </a:rPr>
                      </a:br>
                      <a:r>
                        <a:rPr lang="en-US" sz="2000" dirty="0" smtClean="0">
                          <a:effectLst/>
                        </a:rPr>
                        <a:t>Evolves </a:t>
                      </a:r>
                      <a:r>
                        <a:rPr lang="en-US" sz="2000" dirty="0">
                          <a:effectLst/>
                        </a:rPr>
                        <a:t>Quickly</a:t>
                      </a:r>
                      <a:endParaRPr lang="en-US" sz="2000" dirty="0">
                        <a:effectLst/>
                        <a:latin typeface="Times New Roman"/>
                        <a:ea typeface="Times New Roman"/>
                      </a:endParaRPr>
                    </a:p>
                  </a:txBody>
                  <a:tcPr marL="68580" marR="68580" marT="0" marB="0" anchor="ctr"/>
                </a:tc>
              </a:tr>
              <a:tr h="435824">
                <a:tc>
                  <a:txBody>
                    <a:bodyPr/>
                    <a:lstStyle/>
                    <a:p>
                      <a:pPr marL="0" marR="0">
                        <a:lnSpc>
                          <a:spcPct val="130000"/>
                        </a:lnSpc>
                        <a:spcBef>
                          <a:spcPts val="0"/>
                        </a:spcBef>
                        <a:spcAft>
                          <a:spcPts val="0"/>
                        </a:spcAft>
                      </a:pPr>
                      <a:r>
                        <a:rPr lang="en-US" sz="2000" dirty="0">
                          <a:effectLst/>
                        </a:rPr>
                        <a:t>Response Opportunity</a:t>
                      </a:r>
                      <a:endParaRPr lang="en-US" sz="2000" dirty="0">
                        <a:effectLst/>
                        <a:latin typeface="Times New Roman"/>
                        <a:ea typeface="Times New Roman"/>
                      </a:endParaRPr>
                    </a:p>
                  </a:txBody>
                  <a:tcPr marL="68580" marR="68580" marT="0" marB="0"/>
                </a:tc>
                <a:tc>
                  <a:txBody>
                    <a:bodyPr/>
                    <a:lstStyle/>
                    <a:p>
                      <a:pPr marL="0" marR="0" algn="ctr">
                        <a:lnSpc>
                          <a:spcPct val="130000"/>
                        </a:lnSpc>
                        <a:spcBef>
                          <a:spcPts val="0"/>
                        </a:spcBef>
                        <a:spcAft>
                          <a:spcPts val="0"/>
                        </a:spcAft>
                      </a:pPr>
                      <a:r>
                        <a:rPr lang="en-US" sz="2000">
                          <a:effectLst/>
                        </a:rPr>
                        <a:t>Yes</a:t>
                      </a:r>
                      <a:endParaRPr lang="en-US" sz="2000">
                        <a:effectLst/>
                        <a:latin typeface="Times New Roman"/>
                        <a:ea typeface="Times New Roman"/>
                      </a:endParaRPr>
                    </a:p>
                  </a:txBody>
                  <a:tcPr marL="68580" marR="68580" marT="0" marB="0"/>
                </a:tc>
                <a:tc>
                  <a:txBody>
                    <a:bodyPr/>
                    <a:lstStyle/>
                    <a:p>
                      <a:pPr marL="0" marR="0" algn="ctr">
                        <a:lnSpc>
                          <a:spcPct val="130000"/>
                        </a:lnSpc>
                        <a:spcBef>
                          <a:spcPts val="0"/>
                        </a:spcBef>
                        <a:spcAft>
                          <a:spcPts val="0"/>
                        </a:spcAft>
                      </a:pPr>
                      <a:r>
                        <a:rPr lang="en-US" sz="2000">
                          <a:effectLst/>
                        </a:rPr>
                        <a:t>No</a:t>
                      </a:r>
                      <a:endParaRPr lang="en-US" sz="2000">
                        <a:effectLst/>
                        <a:latin typeface="Times New Roman"/>
                        <a:ea typeface="Times New Roman"/>
                      </a:endParaRPr>
                    </a:p>
                  </a:txBody>
                  <a:tcPr marL="68580" marR="68580" marT="0" marB="0"/>
                </a:tc>
              </a:tr>
              <a:tr h="912025">
                <a:tc>
                  <a:txBody>
                    <a:bodyPr/>
                    <a:lstStyle/>
                    <a:p>
                      <a:pPr marL="0" marR="0" algn="ctr">
                        <a:lnSpc>
                          <a:spcPct val="130000"/>
                        </a:lnSpc>
                        <a:spcBef>
                          <a:spcPts val="0"/>
                        </a:spcBef>
                        <a:spcAft>
                          <a:spcPts val="0"/>
                        </a:spcAft>
                      </a:pPr>
                      <a:r>
                        <a:rPr lang="en-US" sz="2000">
                          <a:effectLst/>
                        </a:rPr>
                        <a:t>Event Termination</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dirty="0">
                          <a:effectLst/>
                        </a:rPr>
                        <a:t>By Law Enforcement</a:t>
                      </a:r>
                      <a:r>
                        <a:rPr lang="en-US" sz="2000" dirty="0" smtClean="0">
                          <a:effectLst/>
                        </a:rPr>
                        <a:t>/</a:t>
                      </a:r>
                      <a:br>
                        <a:rPr lang="en-US" sz="2000" dirty="0" smtClean="0">
                          <a:effectLst/>
                        </a:rPr>
                      </a:br>
                      <a:r>
                        <a:rPr lang="en-US" sz="2000" dirty="0" smtClean="0">
                          <a:effectLst/>
                        </a:rPr>
                        <a:t>Armed </a:t>
                      </a:r>
                      <a:r>
                        <a:rPr lang="en-US" sz="2000" dirty="0">
                          <a:effectLst/>
                        </a:rPr>
                        <a:t>Security</a:t>
                      </a:r>
                      <a:endParaRPr lang="en-US" sz="2000" dirty="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By Self</a:t>
                      </a:r>
                      <a:endParaRPr lang="en-US" sz="2000">
                        <a:effectLst/>
                        <a:latin typeface="Times New Roman"/>
                        <a:ea typeface="Times New Roman"/>
                      </a:endParaRPr>
                    </a:p>
                  </a:txBody>
                  <a:tcPr marL="68580" marR="68580" marT="0" marB="0" anchor="ctr"/>
                </a:tc>
              </a:tr>
              <a:tr h="435824">
                <a:tc>
                  <a:txBody>
                    <a:bodyPr/>
                    <a:lstStyle/>
                    <a:p>
                      <a:pPr marL="0" marR="0" algn="ctr">
                        <a:lnSpc>
                          <a:spcPct val="130000"/>
                        </a:lnSpc>
                        <a:spcBef>
                          <a:spcPts val="0"/>
                        </a:spcBef>
                        <a:spcAft>
                          <a:spcPts val="0"/>
                        </a:spcAft>
                      </a:pPr>
                      <a:r>
                        <a:rPr lang="en-US" sz="2000">
                          <a:effectLst/>
                        </a:rPr>
                        <a:t>Casualties</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Mass/Unlimited</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Limited</a:t>
                      </a:r>
                      <a:endParaRPr lang="en-US" sz="2000">
                        <a:effectLst/>
                        <a:latin typeface="Times New Roman"/>
                        <a:ea typeface="Times New Roman"/>
                      </a:endParaRPr>
                    </a:p>
                  </a:txBody>
                  <a:tcPr marL="68580" marR="68580" marT="0" marB="0" anchor="ctr"/>
                </a:tc>
              </a:tr>
              <a:tr h="435824">
                <a:tc>
                  <a:txBody>
                    <a:bodyPr/>
                    <a:lstStyle/>
                    <a:p>
                      <a:pPr marL="0" marR="0" algn="ctr">
                        <a:lnSpc>
                          <a:spcPct val="130000"/>
                        </a:lnSpc>
                        <a:spcBef>
                          <a:spcPts val="0"/>
                        </a:spcBef>
                        <a:spcAft>
                          <a:spcPts val="0"/>
                        </a:spcAft>
                      </a:pPr>
                      <a:r>
                        <a:rPr lang="en-US" sz="2000">
                          <a:effectLst/>
                        </a:rPr>
                        <a:t>Hostages</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a:effectLst/>
                        </a:rPr>
                        <a:t>No</a:t>
                      </a:r>
                      <a:endParaRPr lang="en-US" sz="2000">
                        <a:effectLst/>
                        <a:latin typeface="Times New Roman"/>
                        <a:ea typeface="Times New Roman"/>
                      </a:endParaRPr>
                    </a:p>
                  </a:txBody>
                  <a:tcPr marL="68580" marR="68580" marT="0" marB="0" anchor="ctr"/>
                </a:tc>
                <a:tc>
                  <a:txBody>
                    <a:bodyPr/>
                    <a:lstStyle/>
                    <a:p>
                      <a:pPr marL="0" marR="0" algn="ctr">
                        <a:lnSpc>
                          <a:spcPct val="130000"/>
                        </a:lnSpc>
                        <a:spcBef>
                          <a:spcPts val="0"/>
                        </a:spcBef>
                        <a:spcAft>
                          <a:spcPts val="0"/>
                        </a:spcAft>
                      </a:pPr>
                      <a:r>
                        <a:rPr lang="en-US" sz="2000" dirty="0">
                          <a:effectLst/>
                        </a:rPr>
                        <a:t>No</a:t>
                      </a:r>
                      <a:endParaRPr lang="en-US" sz="2000" dirty="0">
                        <a:effectLst/>
                        <a:latin typeface="Times New Roman"/>
                        <a:ea typeface="Times New Roman"/>
                      </a:endParaRPr>
                    </a:p>
                  </a:txBody>
                  <a:tcPr marL="68580" marR="68580" marT="0" marB="0" anchor="ctr"/>
                </a:tc>
              </a:tr>
            </a:tbl>
          </a:graphicData>
        </a:graphic>
      </p:graphicFrame>
      <p:sp>
        <p:nvSpPr>
          <p:cNvPr id="3" name="Title 2"/>
          <p:cNvSpPr>
            <a:spLocks noGrp="1"/>
          </p:cNvSpPr>
          <p:nvPr>
            <p:ph type="title"/>
          </p:nvPr>
        </p:nvSpPr>
        <p:spPr/>
        <p:txBody>
          <a:bodyPr/>
          <a:lstStyle/>
          <a:p>
            <a:r>
              <a:rPr lang="en-US" dirty="0" smtClean="0"/>
              <a:t>Shooting Versus Active Shooter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9200369"/>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8EC4D4CCAE814CBA2A400998724D4A" ma:contentTypeVersion="3" ma:contentTypeDescription="Create a new document." ma:contentTypeScope="" ma:versionID="4e1c2ad458b9968b1827b14fb582188b">
  <xsd:schema xmlns:xsd="http://www.w3.org/2001/XMLSchema" xmlns:xs="http://www.w3.org/2001/XMLSchema" xmlns:p="http://schemas.microsoft.com/office/2006/metadata/properties" xmlns:ns2="c4ffaa22-1e5a-4833-9f6c-cc99bded59e2" targetNamespace="http://schemas.microsoft.com/office/2006/metadata/properties" ma:root="true" ma:fieldsID="97bf0d51e3ef99784b740454862015af" ns2:_="">
    <xsd:import namespace="c4ffaa22-1e5a-4833-9f6c-cc99bded59e2"/>
    <xsd:element name="properties">
      <xsd:complexType>
        <xsd:sequence>
          <xsd:element name="documentManagement">
            <xsd:complexType>
              <xsd:all>
                <xsd:element ref="ns2:MediaServiceMetadata" minOccurs="0"/>
                <xsd:element ref="ns2:MediaServiceFastMetadata" minOccurs="0"/>
                <xsd:element ref="ns2:Categori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faa22-1e5a-4833-9f6c-cc99bded5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ies0" ma:index="10" nillable="true" ma:displayName="Categories" ma:default="After Action Reports" ma:format="Dropdown" ma:internalName="Categories0">
      <xsd:simpleType>
        <xsd:restriction base="dms:Choice">
          <xsd:enumeration value="After Action Reports"/>
          <xsd:enumeration value="Continuity of Operations (COOP)"/>
          <xsd:enumeration value="Drills/tabletop exercise examples"/>
          <xsd:enumeration value="Exercise evaluation guides"/>
          <xsd:enumeration value="Memos of Understanding"/>
          <xsd:enumeration value="Scenarios"/>
          <xsd:enumeration value="Other resourc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es0 xmlns="c4ffaa22-1e5a-4833-9f6c-cc99bded59e2">Drills/tabletop exercise examples</Categories0>
  </documentManagement>
</p:properties>
</file>

<file path=customXml/itemProps1.xml><?xml version="1.0" encoding="utf-8"?>
<ds:datastoreItem xmlns:ds="http://schemas.openxmlformats.org/officeDocument/2006/customXml" ds:itemID="{7D29D145-D777-4CD5-B19F-15879B3A7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faa22-1e5a-4833-9f6c-cc99bded5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436A83-8780-4AC9-AE9F-85433EB8DD7A}">
  <ds:schemaRefs>
    <ds:schemaRef ds:uri="http://schemas.microsoft.com/sharepoint/v3/contenttype/forms"/>
  </ds:schemaRefs>
</ds:datastoreItem>
</file>

<file path=customXml/itemProps3.xml><?xml version="1.0" encoding="utf-8"?>
<ds:datastoreItem xmlns:ds="http://schemas.openxmlformats.org/officeDocument/2006/customXml" ds:itemID="{F5C66AB8-FCB5-47EE-ABDE-BB841475C9D2}">
  <ds:schemaRefs>
    <ds:schemaRef ds:uri="http://schemas.microsoft.com/office/2006/metadata/properties"/>
    <ds:schemaRef ds:uri="http://schemas.microsoft.com/office/infopath/2007/PartnerControls"/>
    <ds:schemaRef ds:uri="c4ffaa22-1e5a-4833-9f6c-cc99bded59e2"/>
  </ds:schemaRefs>
</ds:datastoreItem>
</file>

<file path=docProps/app.xml><?xml version="1.0" encoding="utf-8"?>
<Properties xmlns="http://schemas.openxmlformats.org/officeDocument/2006/extended-properties" xmlns:vt="http://schemas.openxmlformats.org/officeDocument/2006/docPropsVTypes">
  <TotalTime>6699</TotalTime>
  <Words>3299</Words>
  <Application>Microsoft Macintosh PowerPoint</Application>
  <PresentationFormat>On-screen Show (4:3)</PresentationFormat>
  <Paragraphs>310</Paragraphs>
  <Slides>32</Slides>
  <Notes>32</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Active Shooter Tabletop Exercise </vt:lpstr>
      <vt:lpstr>Slide 2</vt:lpstr>
      <vt:lpstr>Slide 3</vt:lpstr>
      <vt:lpstr>Slide 4</vt:lpstr>
      <vt:lpstr>Slide 5</vt:lpstr>
      <vt:lpstr>Slide 6</vt:lpstr>
      <vt:lpstr>Slide 7</vt:lpstr>
      <vt:lpstr>Slide 8</vt:lpstr>
      <vt:lpstr>Shooting Versus Active Shooter</vt:lpstr>
      <vt:lpstr>Active Shooter Incidents by Location</vt:lpstr>
      <vt:lpstr>Scenario</vt:lpstr>
      <vt:lpstr>Question?</vt:lpstr>
      <vt:lpstr>Part I: Run</vt:lpstr>
      <vt:lpstr>Question?</vt:lpstr>
      <vt:lpstr>Question?</vt:lpstr>
      <vt:lpstr>Question?</vt:lpstr>
      <vt:lpstr>Scenario - Continues</vt:lpstr>
      <vt:lpstr>Part II/III: Hide/Fight</vt:lpstr>
      <vt:lpstr>Questions?</vt:lpstr>
      <vt:lpstr>Questions?</vt:lpstr>
      <vt:lpstr>Question?</vt:lpstr>
      <vt:lpstr>Slide 22</vt:lpstr>
      <vt:lpstr>Scenario Continues</vt:lpstr>
      <vt:lpstr>Question?</vt:lpstr>
      <vt:lpstr>Scenario </vt:lpstr>
      <vt:lpstr>Question? </vt:lpstr>
      <vt:lpstr>Question?</vt:lpstr>
      <vt:lpstr>Question?</vt:lpstr>
      <vt:lpstr>Any other questions or discussion?</vt:lpstr>
      <vt:lpstr>Player Debrief/Wrap Up</vt:lpstr>
      <vt:lpstr>Additional Resources</vt:lpstr>
      <vt:lpstr>Slide 32</vt:lpstr>
    </vt:vector>
  </TitlesOfParts>
  <Company>Mayo Clinic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TTX</dc:title>
  <dc:subject>Active Shooter</dc:subject>
  <dc:creator>Byron Callies</dc:creator>
  <cp:lastModifiedBy>Vicki Neidt</cp:lastModifiedBy>
  <cp:revision>182</cp:revision>
  <cp:lastPrinted>2016-01-19T20:05:11Z</cp:lastPrinted>
  <dcterms:created xsi:type="dcterms:W3CDTF">2018-09-11T18:15:24Z</dcterms:created>
  <dcterms:modified xsi:type="dcterms:W3CDTF">2018-09-11T18:15:48Z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0x0101003C8EC4D4CCAE814CBA2A400998724D4A</vt:lpwstr>
  </property>
</Properties>
</file>