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0" r:id="rId7"/>
    <p:sldId id="269" r:id="rId8"/>
    <p:sldId id="261" r:id="rId9"/>
    <p:sldId id="270" r:id="rId10"/>
    <p:sldId id="268" r:id="rId11"/>
    <p:sldId id="265" r:id="rId12"/>
    <p:sldId id="266" r:id="rId13"/>
    <p:sldId id="267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3913" autoAdjust="0"/>
  </p:normalViewPr>
  <p:slideViewPr>
    <p:cSldViewPr snapToGrid="0">
      <p:cViewPr varScale="1">
        <p:scale>
          <a:sx n="54" d="100"/>
          <a:sy n="54" d="100"/>
        </p:scale>
        <p:origin x="13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B86AF-2904-4656-B1B5-C88B8308FBBE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676B9-715A-4B09-BE1D-91C5DB692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1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communication</a:t>
            </a:r>
            <a:r>
              <a:rPr lang="en-US" baseline="0" dirty="0"/>
              <a:t> plan should discuss the options available for communications and how they would be used in the emergency plans.  For example – Evacuation plan and communications – how to notify family members where/when evacuation is taking place, or infectious disease situation limiting visitors (how to share that information with family ahead of time).</a:t>
            </a:r>
          </a:p>
          <a:p>
            <a:r>
              <a:rPr lang="en-US" baseline="0" dirty="0"/>
              <a:t>Plain language – it is encouraged that facilities adopt plain language in overhead paging and in emergency plans.  Imagine if Code Black is a bomb threat for one facility and a tornado warning for another facility – if you have an employee that works at both – they may evacuate to the outside when a tornado is coming…..plain language eliminates confusion, is transparent and visitors/patients will know what is happening.  </a:t>
            </a:r>
          </a:p>
          <a:p>
            <a:r>
              <a:rPr lang="en-US" baseline="0" dirty="0"/>
              <a:t>Not only should the plan have appendixes to the contact lists – it should also reference who maintains, how updated, how contacted, and when contacted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76B9-715A-4B09-BE1D-91C5DB6922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8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76B9-715A-4B09-BE1D-91C5DB6922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26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 Department of Health and Human Services developed</a:t>
            </a:r>
            <a:r>
              <a:rPr lang="en-US" baseline="0" dirty="0"/>
              <a:t> a decision tool to help make a decision if information can be released.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76B9-715A-4B09-BE1D-91C5DB6922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6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lot of information involved in communication planning.  Utilize the tools available on the Regional website</a:t>
            </a:r>
            <a:r>
              <a:rPr lang="en-US" baseline="0" dirty="0"/>
              <a:t> and feel free to contact our regional coordinator – either Don or myself.  We are more than willing to assist in the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76B9-715A-4B09-BE1D-91C5DB6922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12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76B9-715A-4B09-BE1D-91C5DB6922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7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Youth Village » Communications Internship Opportunities at Legal Aid ...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5861347" y="1151747"/>
            <a:ext cx="6200775" cy="4105275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88500" y="172136"/>
            <a:ext cx="900146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Health care Emergency Communication</a:t>
            </a:r>
            <a:b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plan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-3062371" y="5372344"/>
            <a:ext cx="9001462" cy="1655762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Shawn E Stoen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West Central MN Healthcare 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Preparedness Coalition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Regional Healthcare Preparedness Coordinator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00" y="5055449"/>
            <a:ext cx="1891212" cy="154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38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cent Photos The Commons Getty Collection Galleries World Map App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099" y="2210935"/>
            <a:ext cx="4657573" cy="349318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Hics</a:t>
            </a:r>
            <a:r>
              <a:rPr lang="en-US" dirty="0"/>
              <a:t> and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5016860" cy="36951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700"/>
              <a:t>Have someone with Public Information Officer training (online, Anniston, regional)</a:t>
            </a:r>
          </a:p>
          <a:p>
            <a:pPr>
              <a:lnSpc>
                <a:spcPct val="100000"/>
              </a:lnSpc>
            </a:pPr>
            <a:r>
              <a:rPr lang="en-US" sz="1700"/>
              <a:t>Utilize the job action sheets which identify responsibilities of the PIO</a:t>
            </a:r>
          </a:p>
          <a:p>
            <a:pPr>
              <a:lnSpc>
                <a:spcPct val="100000"/>
              </a:lnSpc>
            </a:pPr>
            <a:r>
              <a:rPr lang="en-US" sz="1700"/>
              <a:t>Works with other PIO’s in the event to create one consistent message</a:t>
            </a:r>
          </a:p>
          <a:p>
            <a:pPr>
              <a:lnSpc>
                <a:spcPct val="100000"/>
              </a:lnSpc>
            </a:pPr>
            <a:r>
              <a:rPr lang="en-US" sz="1700"/>
              <a:t>Create pre-scripted releases for media</a:t>
            </a:r>
          </a:p>
          <a:p>
            <a:pPr>
              <a:lnSpc>
                <a:spcPct val="100000"/>
              </a:lnSpc>
            </a:pPr>
            <a:r>
              <a:rPr lang="en-US" sz="1700"/>
              <a:t>Monitors media</a:t>
            </a:r>
          </a:p>
          <a:p>
            <a:pPr>
              <a:lnSpc>
                <a:spcPct val="100000"/>
              </a:lnSpc>
            </a:pPr>
            <a:r>
              <a:rPr lang="en-US" sz="1700"/>
              <a:t>Develop a working relationship with stakeholders, media, and emergency management</a:t>
            </a:r>
          </a:p>
          <a:p>
            <a:pPr>
              <a:lnSpc>
                <a:spcPct val="100000"/>
              </a:lnSpc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697912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the communications section and public information officer will need……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effectLst/>
              </a:rPr>
              <a:t>Telephones with dedicated or addressable lines for incoming calls and separate lines for outgoing calls</a:t>
            </a:r>
          </a:p>
          <a:p>
            <a:r>
              <a:rPr lang="en-US" dirty="0">
                <a:effectLst/>
              </a:rPr>
              <a:t>Access to any electronic notification system used to inform employees</a:t>
            </a:r>
          </a:p>
          <a:p>
            <a:r>
              <a:rPr lang="en-US" dirty="0">
                <a:effectLst/>
              </a:rPr>
              <a:t>Electronic mail (with access to “info@” inbox and ability to send messages)</a:t>
            </a:r>
          </a:p>
          <a:p>
            <a:r>
              <a:rPr lang="en-US" dirty="0">
                <a:effectLst/>
              </a:rPr>
              <a:t>Fax machine (one for receiving and one for sending)</a:t>
            </a:r>
          </a:p>
          <a:p>
            <a:r>
              <a:rPr lang="en-US" dirty="0">
                <a:effectLst/>
              </a:rPr>
              <a:t>Webmaster access to company website to post updates</a:t>
            </a:r>
          </a:p>
          <a:p>
            <a:r>
              <a:rPr lang="en-US" dirty="0">
                <a:effectLst/>
              </a:rPr>
              <a:t>Access to social media accounts</a:t>
            </a:r>
          </a:p>
          <a:p>
            <a:r>
              <a:rPr lang="en-US" dirty="0">
                <a:effectLst/>
              </a:rPr>
              <a:t>Access to local area network, secure remote server, message template library and printers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08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포유샵 100만원 소자본 무점포 무재고 홈페이지 ..."/>
          <p:cNvPicPr>
            <a:picLocks noChangeAspect="1"/>
          </p:cNvPicPr>
          <p:nvPr/>
        </p:nvPicPr>
        <p:blipFill rotWithShape="1">
          <a:blip r:embed="rId2"/>
          <a:srcRect r="3" b="12966"/>
          <a:stretch/>
        </p:blipFill>
        <p:spPr>
          <a:xfrm>
            <a:off x="7678736" y="1520646"/>
            <a:ext cx="3511778" cy="349318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11970"/>
            <a:ext cx="6352824" cy="36951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effectLst/>
              </a:rPr>
              <a:t>Hard copies of emergency response, business continuity and crisis communications plan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effectLst/>
              </a:rPr>
              <a:t>Site and building diagrams, information related to business processes and loss prevention programs (e.g., safety and health, property loss prevention, physical and information/cyber security, fleet safety, environmental management and product quality)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effectLst/>
              </a:rPr>
              <a:t>Copiers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effectLst/>
              </a:rPr>
              <a:t>Forms for documenting events as they unfold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effectLst/>
              </a:rPr>
              <a:t>Message boards (flipcharts, white boards, etc.)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effectLst/>
              </a:rPr>
              <a:t>Pens, pencils, paper, clipboards and other stationery supplies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913795" y="519953"/>
            <a:ext cx="6764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the PIO/Communications Center needs continued……..</a:t>
            </a:r>
          </a:p>
        </p:txBody>
      </p:sp>
    </p:spTree>
    <p:extLst>
      <p:ext uri="{BB962C8B-B14F-4D97-AF65-F5344CB8AC3E}">
        <p14:creationId xmlns:p14="http://schemas.microsoft.com/office/powerpoint/2010/main" val="1243708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644" y="1935921"/>
            <a:ext cx="10353762" cy="3695136"/>
          </a:xfrm>
        </p:spPr>
        <p:txBody>
          <a:bodyPr/>
          <a:lstStyle/>
          <a:p>
            <a:r>
              <a:rPr lang="en-US" dirty="0"/>
              <a:t>Gather information </a:t>
            </a:r>
          </a:p>
          <a:p>
            <a:r>
              <a:rPr lang="en-US" dirty="0"/>
              <a:t>Monitor incoming calls</a:t>
            </a:r>
          </a:p>
          <a:p>
            <a:r>
              <a:rPr lang="en-US" dirty="0"/>
              <a:t>Coordinate messages</a:t>
            </a:r>
          </a:p>
          <a:p>
            <a:r>
              <a:rPr lang="en-US" dirty="0"/>
              <a:t>Monitor email/media/social media</a:t>
            </a:r>
          </a:p>
          <a:p>
            <a:r>
              <a:rPr lang="en-US" dirty="0"/>
              <a:t>Keep management/incident command updated on the situation</a:t>
            </a:r>
          </a:p>
          <a:p>
            <a:r>
              <a:rPr lang="en-US" dirty="0"/>
              <a:t>Provide/share information with patients, staff, families, community, law enforcement, media etc.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2900" dirty="0"/>
              <a:t>Communication during an emergency</a:t>
            </a:r>
          </a:p>
        </p:txBody>
      </p:sp>
    </p:spTree>
    <p:extLst>
      <p:ext uri="{BB962C8B-B14F-4D97-AF65-F5344CB8AC3E}">
        <p14:creationId xmlns:p14="http://schemas.microsoft.com/office/powerpoint/2010/main" val="2083537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7" name="Content Placeholder 6" descr="QUESTIONS FOR DISCUSSION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43387" y="2095500"/>
            <a:ext cx="3695700" cy="3695700"/>
          </a:xfrm>
        </p:spPr>
      </p:pic>
    </p:spTree>
    <p:extLst>
      <p:ext uri="{BB962C8B-B14F-4D97-AF65-F5344CB8AC3E}">
        <p14:creationId xmlns:p14="http://schemas.microsoft.com/office/powerpoint/2010/main" val="132748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the components of the emergency plan that are required by CMS</a:t>
            </a:r>
          </a:p>
          <a:p>
            <a:r>
              <a:rPr lang="en-US" dirty="0"/>
              <a:t>Identify hints on building or developing your communications plan</a:t>
            </a:r>
          </a:p>
          <a:p>
            <a:r>
              <a:rPr lang="en-US" dirty="0"/>
              <a:t>Identify eight things your emergency plan should do</a:t>
            </a:r>
          </a:p>
          <a:p>
            <a:r>
              <a:rPr lang="en-US" dirty="0"/>
              <a:t>Understand the components necessary in a communications plan</a:t>
            </a:r>
          </a:p>
          <a:p>
            <a:r>
              <a:rPr lang="en-US" dirty="0"/>
              <a:t>Define HIPAA and its implications on emergency communication situations</a:t>
            </a:r>
          </a:p>
          <a:p>
            <a:r>
              <a:rPr lang="en-US" dirty="0"/>
              <a:t>Understand how HICS, communications, and the PIO work together</a:t>
            </a:r>
          </a:p>
          <a:p>
            <a:r>
              <a:rPr lang="en-US" dirty="0"/>
              <a:t>Discuss the role of communications in an emergency</a:t>
            </a:r>
          </a:p>
        </p:txBody>
      </p:sp>
    </p:spTree>
    <p:extLst>
      <p:ext uri="{BB962C8B-B14F-4D97-AF65-F5344CB8AC3E}">
        <p14:creationId xmlns:p14="http://schemas.microsoft.com/office/powerpoint/2010/main" val="299024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dress Book - vector Clip 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736" y="2478189"/>
            <a:ext cx="3511778" cy="2958672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6352824" cy="369513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Requires health care facilities have a stand alone communications plan that: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Includes names and contact information for: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Staff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Contracted agencies that conduct business within the facility (i.e. rehab services, beauty salon)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Physicians 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Neighboring health care agencies (i.e. hospitals, clinics, long term care agencies)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County contacts (public health, law enforcement, fire, emergency medical services, mortuary)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Regional contacts (health care coalition)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State contacts (licensing agencies, 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Volunteers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400" b="1" cap="all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CMS and Communication Plans</a:t>
            </a:r>
          </a:p>
        </p:txBody>
      </p:sp>
    </p:spTree>
    <p:extLst>
      <p:ext uri="{BB962C8B-B14F-4D97-AF65-F5344CB8AC3E}">
        <p14:creationId xmlns:p14="http://schemas.microsoft.com/office/powerpoint/2010/main" val="397351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942512"/>
            <a:ext cx="10353762" cy="5078459"/>
          </a:xfrm>
        </p:spPr>
        <p:txBody>
          <a:bodyPr/>
          <a:lstStyle/>
          <a:p>
            <a:pPr lvl="1"/>
            <a:r>
              <a:rPr lang="en-US" dirty="0"/>
              <a:t>Identifies how to contact staff and other contacts….</a:t>
            </a:r>
          </a:p>
          <a:p>
            <a:pPr lvl="2"/>
            <a:r>
              <a:rPr lang="en-US" dirty="0"/>
              <a:t>To include the primary and back up processes </a:t>
            </a:r>
          </a:p>
          <a:p>
            <a:pPr lvl="2"/>
            <a:r>
              <a:rPr lang="en-US" dirty="0"/>
              <a:t>Who to contact and when to contact people/resources</a:t>
            </a:r>
          </a:p>
          <a:p>
            <a:pPr lvl="1"/>
            <a:r>
              <a:rPr lang="en-US" dirty="0"/>
              <a:t>Identifies how to release information to health care providers in the event of an evacuation </a:t>
            </a:r>
          </a:p>
          <a:p>
            <a:pPr lvl="1"/>
            <a:r>
              <a:rPr lang="en-US" dirty="0"/>
              <a:t>Discusses how to release information about the patients basic condition and location</a:t>
            </a:r>
          </a:p>
          <a:p>
            <a:pPr lvl="1"/>
            <a:r>
              <a:rPr lang="en-US" dirty="0"/>
              <a:t>A process for sharing the long term facilities status, including occupancy, ability to provide services to local emergency management, county partners, health care coalition, and state agencies</a:t>
            </a:r>
          </a:p>
          <a:p>
            <a:pPr lvl="1"/>
            <a:r>
              <a:rPr lang="en-US" dirty="0"/>
              <a:t>Identify how to update patients/families/responsible parties the status of the facility and the emergency plans that are in place/being utilized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4706" y="376518"/>
            <a:ext cx="611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CMS requirements continued……</a:t>
            </a:r>
          </a:p>
        </p:txBody>
      </p:sp>
    </p:spTree>
    <p:extLst>
      <p:ext uri="{BB962C8B-B14F-4D97-AF65-F5344CB8AC3E}">
        <p14:creationId xmlns:p14="http://schemas.microsoft.com/office/powerpoint/2010/main" val="28479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ke The Architect: Dont Get Caught up in the Architecture Modeling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257" y="2495465"/>
            <a:ext cx="4833257" cy="292412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Hints on developing your communication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5016860" cy="36951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900"/>
              <a:t>Keep it simple</a:t>
            </a:r>
          </a:p>
          <a:p>
            <a:pPr>
              <a:lnSpc>
                <a:spcPct val="110000"/>
              </a:lnSpc>
            </a:pPr>
            <a:r>
              <a:rPr lang="en-US" sz="1900"/>
              <a:t>Be flexible</a:t>
            </a:r>
          </a:p>
          <a:p>
            <a:pPr>
              <a:lnSpc>
                <a:spcPct val="110000"/>
              </a:lnSpc>
            </a:pPr>
            <a:r>
              <a:rPr lang="en-US" sz="1900"/>
              <a:t>Easily accessible</a:t>
            </a:r>
          </a:p>
          <a:p>
            <a:pPr>
              <a:lnSpc>
                <a:spcPct val="110000"/>
              </a:lnSpc>
            </a:pPr>
            <a:r>
              <a:rPr lang="en-US" sz="1900"/>
              <a:t>Coordinate with other entities (local emergency management, law enforcement)</a:t>
            </a:r>
          </a:p>
          <a:p>
            <a:pPr>
              <a:lnSpc>
                <a:spcPct val="110000"/>
              </a:lnSpc>
            </a:pPr>
            <a:r>
              <a:rPr lang="en-US" sz="1900"/>
              <a:t>Review, test and practice</a:t>
            </a:r>
          </a:p>
          <a:p>
            <a:pPr>
              <a:lnSpc>
                <a:spcPct val="110000"/>
              </a:lnSpc>
            </a:pPr>
            <a:r>
              <a:rPr lang="en-US" sz="1900"/>
              <a:t>Utilize the Healthcare Incident Command System – Public Information Officer </a:t>
            </a:r>
          </a:p>
          <a:p>
            <a:pPr>
              <a:lnSpc>
                <a:spcPct val="110000"/>
              </a:lnSpc>
            </a:pPr>
            <a:endParaRPr lang="en-US" sz="1900"/>
          </a:p>
          <a:p>
            <a:pPr>
              <a:lnSpc>
                <a:spcPct val="110000"/>
              </a:lnSpc>
            </a:pP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54421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things your communications plan should do: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14999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ffectLst/>
              </a:rPr>
              <a:t>Launch quickly.</a:t>
            </a:r>
          </a:p>
          <a:p>
            <a:r>
              <a:rPr lang="en-US" dirty="0">
                <a:effectLst/>
              </a:rPr>
              <a:t>Brief leadership/management on the situation.</a:t>
            </a:r>
          </a:p>
          <a:p>
            <a:r>
              <a:rPr lang="en-US" dirty="0">
                <a:effectLst/>
              </a:rPr>
              <a:t>Identify the facilities Public Information Officer and their role in an emergency.</a:t>
            </a:r>
          </a:p>
          <a:p>
            <a:r>
              <a:rPr lang="en-US" dirty="0">
                <a:effectLst/>
              </a:rPr>
              <a:t>Processes that identify how to prepare and issue statements to the media and other organizations.</a:t>
            </a:r>
          </a:p>
          <a:p>
            <a:r>
              <a:rPr lang="en-US" dirty="0">
                <a:effectLst/>
              </a:rPr>
              <a:t>Organize, monitor, and facilitate media coverage including social media.</a:t>
            </a:r>
          </a:p>
          <a:p>
            <a:r>
              <a:rPr lang="en-US" dirty="0">
                <a:effectLst/>
              </a:rPr>
              <a:t>Communicate situation information and procedural instructions to employees and other stakeholders.</a:t>
            </a:r>
          </a:p>
          <a:p>
            <a:r>
              <a:rPr lang="en-US" dirty="0">
                <a:effectLst/>
              </a:rPr>
              <a:t>Communicate with employee/patient families and the local community.</a:t>
            </a:r>
          </a:p>
          <a:p>
            <a:r>
              <a:rPr lang="en-US" dirty="0">
                <a:effectLst/>
              </a:rPr>
              <a:t>Continually adapt to changing events associated with the emergency.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8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communications-tree.jpg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245"/>
                    </a14:imgEffect>
                    <a14:imgEffect>
                      <a14:saturation sat="126000"/>
                    </a14:imgEffect>
                    <a14:imgEffect>
                      <a14:brightnessContrast bright="-55000" contrast="-5000"/>
                    </a14:imgEffect>
                  </a14:imgLayer>
                </a14:imgProps>
              </a:ext>
            </a:extLst>
          </a:blip>
          <a:srcRect t="6955" b="24047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Components of a Communications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48" y="1802848"/>
            <a:ext cx="12052852" cy="51882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Identify the types of communications available within your facility and how they will be used in the communications plan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Types of communications (radio, phone, computer, overhead paging)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Plain language – overhead paging</a:t>
            </a:r>
          </a:p>
          <a:p>
            <a:pPr>
              <a:lnSpc>
                <a:spcPct val="100000"/>
              </a:lnSpc>
            </a:pPr>
            <a:r>
              <a:rPr lang="en-US" dirty="0"/>
              <a:t>Who are the stakeholders and how to contact them and when to contact them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How to communicate with family members in an emergency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How to maintain contact lists, who is responsible for maintaining, how to use contact lists</a:t>
            </a:r>
          </a:p>
          <a:p>
            <a:pPr>
              <a:lnSpc>
                <a:spcPct val="100000"/>
              </a:lnSpc>
            </a:pPr>
            <a:r>
              <a:rPr lang="en-US" dirty="0"/>
              <a:t>Information sharing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With media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Family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Patients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Stakeholders/County/Region/State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/>
          </a:p>
          <a:p>
            <a:pPr marL="457200" lvl="1" indent="0">
              <a:lnSpc>
                <a:spcPct val="100000"/>
              </a:lnSpc>
              <a:buNone/>
            </a:pPr>
            <a:endParaRPr lang="en-US" sz="1400" dirty="0"/>
          </a:p>
          <a:p>
            <a:pPr lvl="1">
              <a:lnSpc>
                <a:spcPct val="100000"/>
              </a:lnSpc>
            </a:pPr>
            <a:endParaRPr lang="en-US" sz="1400" dirty="0"/>
          </a:p>
          <a:p>
            <a:pPr lvl="1">
              <a:lnSpc>
                <a:spcPct val="10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205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HIPAA in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HIPAA is designed to protect the patients rights to privacy however, it is also flexible enough to ensure that the community’s health is also protected</a:t>
            </a:r>
          </a:p>
          <a:p>
            <a:r>
              <a:rPr lang="en-US" dirty="0"/>
              <a:t>Information may be disclosed that ensures continued treatment – between health care providers</a:t>
            </a:r>
          </a:p>
          <a:p>
            <a:r>
              <a:rPr lang="en-US" dirty="0"/>
              <a:t>To public health agencies, MDH, CDC – when the information is used to protect or control the spread of disease to community members, EMS or first responders etc.</a:t>
            </a:r>
          </a:p>
          <a:p>
            <a:r>
              <a:rPr lang="en-US" dirty="0"/>
              <a:t>Imminent Danger – information can be disclosed to law enforcement/emergency management/fire departments and first responders - to identify location of a person at risk/needing assistance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1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-215153"/>
            <a:ext cx="12407152" cy="7099347"/>
          </a:xfrm>
        </p:spPr>
      </p:pic>
    </p:spTree>
    <p:extLst>
      <p:ext uri="{BB962C8B-B14F-4D97-AF65-F5344CB8AC3E}">
        <p14:creationId xmlns:p14="http://schemas.microsoft.com/office/powerpoint/2010/main" val="2251016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</TotalTime>
  <Words>1152</Words>
  <Application>Microsoft Office PowerPoint</Application>
  <PresentationFormat>Widescreen</PresentationFormat>
  <Paragraphs>107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Calibri</vt:lpstr>
      <vt:lpstr>Rockwell</vt:lpstr>
      <vt:lpstr>Damask</vt:lpstr>
      <vt:lpstr>Health care Emergency Communication  plan</vt:lpstr>
      <vt:lpstr>Objectives</vt:lpstr>
      <vt:lpstr>PowerPoint Presentation</vt:lpstr>
      <vt:lpstr>PowerPoint Presentation</vt:lpstr>
      <vt:lpstr>Hints on developing your communication plan</vt:lpstr>
      <vt:lpstr>8 things your communications plan should do:</vt:lpstr>
      <vt:lpstr>Components of a Communications Plan</vt:lpstr>
      <vt:lpstr>HIPAA in emergencies</vt:lpstr>
      <vt:lpstr>PowerPoint Presentation</vt:lpstr>
      <vt:lpstr>Hics and communications</vt:lpstr>
      <vt:lpstr>What the communications section and public information officer will need……</vt:lpstr>
      <vt:lpstr>PowerPoint Presentation</vt:lpstr>
      <vt:lpstr>Communication during an emergency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planning</dc:title>
  <dc:creator>Stoen, Shawn</dc:creator>
  <cp:lastModifiedBy>Stoen, Shawn</cp:lastModifiedBy>
  <cp:revision>30</cp:revision>
  <dcterms:created xsi:type="dcterms:W3CDTF">2017-01-02T18:00:52Z</dcterms:created>
  <dcterms:modified xsi:type="dcterms:W3CDTF">2017-01-04T16:28:23Z</dcterms:modified>
</cp:coreProperties>
</file>