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56" r:id="rId4"/>
    <p:sldId id="299" r:id="rId5"/>
    <p:sldId id="257" r:id="rId6"/>
    <p:sldId id="258" r:id="rId7"/>
    <p:sldId id="259" r:id="rId8"/>
    <p:sldId id="301" r:id="rId9"/>
    <p:sldId id="260" r:id="rId10"/>
    <p:sldId id="261" r:id="rId11"/>
    <p:sldId id="262" r:id="rId12"/>
    <p:sldId id="300" r:id="rId13"/>
    <p:sldId id="263" r:id="rId14"/>
    <p:sldId id="264" r:id="rId15"/>
    <p:sldId id="265" r:id="rId16"/>
    <p:sldId id="266" r:id="rId17"/>
    <p:sldId id="267" r:id="rId18"/>
    <p:sldId id="303" r:id="rId19"/>
    <p:sldId id="269" r:id="rId20"/>
    <p:sldId id="268" r:id="rId21"/>
    <p:sldId id="272" r:id="rId22"/>
    <p:sldId id="273" r:id="rId23"/>
    <p:sldId id="274" r:id="rId24"/>
    <p:sldId id="305" r:id="rId25"/>
    <p:sldId id="279" r:id="rId26"/>
    <p:sldId id="306" r:id="rId27"/>
    <p:sldId id="276" r:id="rId28"/>
    <p:sldId id="280" r:id="rId29"/>
    <p:sldId id="278" r:id="rId30"/>
    <p:sldId id="282" r:id="rId31"/>
    <p:sldId id="277" r:id="rId32"/>
    <p:sldId id="286" r:id="rId33"/>
    <p:sldId id="283" r:id="rId34"/>
    <p:sldId id="287" r:id="rId35"/>
    <p:sldId id="284" r:id="rId36"/>
    <p:sldId id="288" r:id="rId37"/>
    <p:sldId id="293" r:id="rId38"/>
    <p:sldId id="304" r:id="rId39"/>
    <p:sldId id="289" r:id="rId40"/>
    <p:sldId id="290" r:id="rId41"/>
    <p:sldId id="294" r:id="rId42"/>
    <p:sldId id="296" r:id="rId43"/>
    <p:sldId id="297" r:id="rId44"/>
    <p:sldId id="29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ynthia Gunderson" initials="CA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9" d="100"/>
          <a:sy n="99" d="100"/>
        </p:scale>
        <p:origin x="-324"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1-16T11:08:59.745" idx="1">
    <p:pos x="2776" y="1568"/>
    <p:text>should step be in the PPE preparation area?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0C943D-E080-4650-B96E-B99E673B858B}"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1B82-FA73-4E32-8179-91A03BB270AC}" type="slidenum">
              <a:rPr lang="en-US" smtClean="0"/>
              <a:t>‹#›</a:t>
            </a:fld>
            <a:endParaRPr lang="en-US"/>
          </a:p>
        </p:txBody>
      </p:sp>
    </p:spTree>
    <p:extLst>
      <p:ext uri="{BB962C8B-B14F-4D97-AF65-F5344CB8AC3E}">
        <p14:creationId xmlns:p14="http://schemas.microsoft.com/office/powerpoint/2010/main" val="96906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C943D-E080-4650-B96E-B99E673B858B}"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1B82-FA73-4E32-8179-91A03BB270AC}" type="slidenum">
              <a:rPr lang="en-US" smtClean="0"/>
              <a:t>‹#›</a:t>
            </a:fld>
            <a:endParaRPr lang="en-US"/>
          </a:p>
        </p:txBody>
      </p:sp>
    </p:spTree>
    <p:extLst>
      <p:ext uri="{BB962C8B-B14F-4D97-AF65-F5344CB8AC3E}">
        <p14:creationId xmlns:p14="http://schemas.microsoft.com/office/powerpoint/2010/main" val="445282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C943D-E080-4650-B96E-B99E673B858B}"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1B82-FA73-4E32-8179-91A03BB270AC}" type="slidenum">
              <a:rPr lang="en-US" smtClean="0"/>
              <a:t>‹#›</a:t>
            </a:fld>
            <a:endParaRPr lang="en-US"/>
          </a:p>
        </p:txBody>
      </p:sp>
    </p:spTree>
    <p:extLst>
      <p:ext uri="{BB962C8B-B14F-4D97-AF65-F5344CB8AC3E}">
        <p14:creationId xmlns:p14="http://schemas.microsoft.com/office/powerpoint/2010/main" val="3007908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C943D-E080-4650-B96E-B99E673B858B}"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1B82-FA73-4E32-8179-91A03BB270AC}" type="slidenum">
              <a:rPr lang="en-US" smtClean="0"/>
              <a:t>‹#›</a:t>
            </a:fld>
            <a:endParaRPr lang="en-US"/>
          </a:p>
        </p:txBody>
      </p:sp>
    </p:spTree>
    <p:extLst>
      <p:ext uri="{BB962C8B-B14F-4D97-AF65-F5344CB8AC3E}">
        <p14:creationId xmlns:p14="http://schemas.microsoft.com/office/powerpoint/2010/main" val="103860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0C943D-E080-4650-B96E-B99E673B858B}"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91B82-FA73-4E32-8179-91A03BB270AC}" type="slidenum">
              <a:rPr lang="en-US" smtClean="0"/>
              <a:t>‹#›</a:t>
            </a:fld>
            <a:endParaRPr lang="en-US"/>
          </a:p>
        </p:txBody>
      </p:sp>
    </p:spTree>
    <p:extLst>
      <p:ext uri="{BB962C8B-B14F-4D97-AF65-F5344CB8AC3E}">
        <p14:creationId xmlns:p14="http://schemas.microsoft.com/office/powerpoint/2010/main" val="185040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0C943D-E080-4650-B96E-B99E673B858B}"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91B82-FA73-4E32-8179-91A03BB270AC}" type="slidenum">
              <a:rPr lang="en-US" smtClean="0"/>
              <a:t>‹#›</a:t>
            </a:fld>
            <a:endParaRPr lang="en-US"/>
          </a:p>
        </p:txBody>
      </p:sp>
    </p:spTree>
    <p:extLst>
      <p:ext uri="{BB962C8B-B14F-4D97-AF65-F5344CB8AC3E}">
        <p14:creationId xmlns:p14="http://schemas.microsoft.com/office/powerpoint/2010/main" val="3486187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0C943D-E080-4650-B96E-B99E673B858B}" type="datetimeFigureOut">
              <a:rPr lang="en-US" smtClean="0"/>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F91B82-FA73-4E32-8179-91A03BB270AC}" type="slidenum">
              <a:rPr lang="en-US" smtClean="0"/>
              <a:t>‹#›</a:t>
            </a:fld>
            <a:endParaRPr lang="en-US"/>
          </a:p>
        </p:txBody>
      </p:sp>
    </p:spTree>
    <p:extLst>
      <p:ext uri="{BB962C8B-B14F-4D97-AF65-F5344CB8AC3E}">
        <p14:creationId xmlns:p14="http://schemas.microsoft.com/office/powerpoint/2010/main" val="1659764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0C943D-E080-4650-B96E-B99E673B858B}" type="datetimeFigureOut">
              <a:rPr lang="en-US" smtClean="0"/>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F91B82-FA73-4E32-8179-91A03BB270AC}" type="slidenum">
              <a:rPr lang="en-US" smtClean="0"/>
              <a:t>‹#›</a:t>
            </a:fld>
            <a:endParaRPr lang="en-US"/>
          </a:p>
        </p:txBody>
      </p:sp>
    </p:spTree>
    <p:extLst>
      <p:ext uri="{BB962C8B-B14F-4D97-AF65-F5344CB8AC3E}">
        <p14:creationId xmlns:p14="http://schemas.microsoft.com/office/powerpoint/2010/main" val="330099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0C943D-E080-4650-B96E-B99E673B858B}" type="datetimeFigureOut">
              <a:rPr lang="en-US" smtClean="0"/>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F91B82-FA73-4E32-8179-91A03BB270AC}" type="slidenum">
              <a:rPr lang="en-US" smtClean="0"/>
              <a:t>‹#›</a:t>
            </a:fld>
            <a:endParaRPr lang="en-US"/>
          </a:p>
        </p:txBody>
      </p:sp>
    </p:spTree>
    <p:extLst>
      <p:ext uri="{BB962C8B-B14F-4D97-AF65-F5344CB8AC3E}">
        <p14:creationId xmlns:p14="http://schemas.microsoft.com/office/powerpoint/2010/main" val="1698810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0C943D-E080-4650-B96E-B99E673B858B}"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91B82-FA73-4E32-8179-91A03BB270AC}" type="slidenum">
              <a:rPr lang="en-US" smtClean="0"/>
              <a:t>‹#›</a:t>
            </a:fld>
            <a:endParaRPr lang="en-US"/>
          </a:p>
        </p:txBody>
      </p:sp>
    </p:spTree>
    <p:extLst>
      <p:ext uri="{BB962C8B-B14F-4D97-AF65-F5344CB8AC3E}">
        <p14:creationId xmlns:p14="http://schemas.microsoft.com/office/powerpoint/2010/main" val="3132384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0C943D-E080-4650-B96E-B99E673B858B}"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91B82-FA73-4E32-8179-91A03BB270AC}" type="slidenum">
              <a:rPr lang="en-US" smtClean="0"/>
              <a:t>‹#›</a:t>
            </a:fld>
            <a:endParaRPr lang="en-US"/>
          </a:p>
        </p:txBody>
      </p:sp>
    </p:spTree>
    <p:extLst>
      <p:ext uri="{BB962C8B-B14F-4D97-AF65-F5344CB8AC3E}">
        <p14:creationId xmlns:p14="http://schemas.microsoft.com/office/powerpoint/2010/main" val="258046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C943D-E080-4650-B96E-B99E673B858B}" type="datetimeFigureOut">
              <a:rPr lang="en-US" smtClean="0"/>
              <a:t>1/29/2015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91B82-FA73-4E32-8179-91A03BB270AC}" type="slidenum">
              <a:rPr lang="en-US" smtClean="0"/>
              <a:t>‹#›</a:t>
            </a:fld>
            <a:endParaRPr lang="en-US"/>
          </a:p>
        </p:txBody>
      </p:sp>
    </p:spTree>
    <p:extLst>
      <p:ext uri="{BB962C8B-B14F-4D97-AF65-F5344CB8AC3E}">
        <p14:creationId xmlns:p14="http://schemas.microsoft.com/office/powerpoint/2010/main" val="2693023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3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 Id="rId5" Type="http://schemas.openxmlformats.org/officeDocument/2006/relationships/image" Target="../media/image28.JPG"/><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219200"/>
            <a:ext cx="7772400" cy="2381251"/>
          </a:xfrm>
        </p:spPr>
        <p:txBody>
          <a:bodyPr>
            <a:normAutofit fontScale="90000"/>
          </a:bodyPr>
          <a:lstStyle/>
          <a:p>
            <a:r>
              <a:rPr lang="en-US" dirty="0" smtClean="0"/>
              <a:t>Red Lake Hospital</a:t>
            </a:r>
            <a:br>
              <a:rPr lang="en-US" dirty="0" smtClean="0"/>
            </a:br>
            <a:r>
              <a:rPr lang="en-US" dirty="0" smtClean="0"/>
              <a:t>Highly Contagious Patient</a:t>
            </a:r>
            <a:br>
              <a:rPr lang="en-US" dirty="0" smtClean="0"/>
            </a:br>
            <a:r>
              <a:rPr lang="en-US" dirty="0" smtClean="0"/>
              <a:t>PPE Donning and Doffing Training</a:t>
            </a:r>
            <a:br>
              <a:rPr lang="en-US" dirty="0" smtClean="0"/>
            </a:br>
            <a:endParaRPr lang="en-US" dirty="0"/>
          </a:p>
        </p:txBody>
      </p:sp>
      <p:sp>
        <p:nvSpPr>
          <p:cNvPr id="6" name="Subtitle 5"/>
          <p:cNvSpPr>
            <a:spLocks noGrp="1"/>
          </p:cNvSpPr>
          <p:nvPr>
            <p:ph type="subTitle" idx="1"/>
          </p:nvPr>
        </p:nvSpPr>
        <p:spPr/>
        <p:txBody>
          <a:bodyPr/>
          <a:lstStyle/>
          <a:p>
            <a:r>
              <a:rPr lang="en-US" dirty="0" smtClean="0"/>
              <a:t>Meeting the needs of our community as trained, qualified, and confident healthcare workers.</a:t>
            </a:r>
            <a:endParaRPr lang="en-US" dirty="0"/>
          </a:p>
        </p:txBody>
      </p:sp>
    </p:spTree>
    <p:extLst>
      <p:ext uri="{BB962C8B-B14F-4D97-AF65-F5344CB8AC3E}">
        <p14:creationId xmlns:p14="http://schemas.microsoft.com/office/powerpoint/2010/main" val="1918284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on Gloves</a:t>
            </a:r>
            <a:endParaRPr lang="en-US" dirty="0"/>
          </a:p>
        </p:txBody>
      </p:sp>
      <p:sp>
        <p:nvSpPr>
          <p:cNvPr id="3" name="Content Placeholder 2"/>
          <p:cNvSpPr>
            <a:spLocks noGrp="1"/>
          </p:cNvSpPr>
          <p:nvPr>
            <p:ph sz="half" idx="1"/>
          </p:nvPr>
        </p:nvSpPr>
        <p:spPr/>
        <p:txBody>
          <a:bodyPr>
            <a:normAutofit/>
          </a:bodyPr>
          <a:lstStyle/>
          <a:p>
            <a:pPr lvl="0"/>
            <a:r>
              <a:rPr lang="en-US" dirty="0"/>
              <a:t>Put on inner gloves with extended cuffs preferably dark gloves are used as inner gloves</a:t>
            </a:r>
            <a:r>
              <a:rPr lang="en-US" dirty="0" smtClean="0"/>
              <a:t>.</a:t>
            </a:r>
          </a:p>
          <a:p>
            <a:pPr lvl="0"/>
            <a:r>
              <a:rPr lang="en-US" dirty="0" smtClean="0"/>
              <a:t>Gloves of different colors can assist the HCP and TO in identifying tears and possible exposure risk.</a:t>
            </a:r>
            <a:endParaRPr lang="en-US" dirty="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354939"/>
            <a:ext cx="4038600" cy="3016485"/>
          </a:xfrm>
        </p:spPr>
      </p:pic>
    </p:spTree>
    <p:extLst>
      <p:ext uri="{BB962C8B-B14F-4D97-AF65-F5344CB8AC3E}">
        <p14:creationId xmlns:p14="http://schemas.microsoft.com/office/powerpoint/2010/main" val="3256869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on Coveralls</a:t>
            </a:r>
            <a:endParaRPr lang="en-US" dirty="0"/>
          </a:p>
        </p:txBody>
      </p:sp>
      <p:sp>
        <p:nvSpPr>
          <p:cNvPr id="3" name="Content Placeholder 2"/>
          <p:cNvSpPr>
            <a:spLocks noGrp="1"/>
          </p:cNvSpPr>
          <p:nvPr>
            <p:ph sz="half" idx="1"/>
          </p:nvPr>
        </p:nvSpPr>
        <p:spPr/>
        <p:txBody>
          <a:bodyPr/>
          <a:lstStyle/>
          <a:p>
            <a:pPr lvl="0"/>
            <a:r>
              <a:rPr lang="en-US" dirty="0"/>
              <a:t>Put on coveralls with gloved thumbs into thumb loops to ensure extended cuffs are under sleeves. </a:t>
            </a:r>
            <a:endParaRPr lang="en-US" dirty="0" smtClean="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07862" y="1219200"/>
            <a:ext cx="1673059" cy="2239963"/>
          </a:xfr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3528" t="2281" r="18746" b="20717"/>
          <a:stretch/>
        </p:blipFill>
        <p:spPr>
          <a:xfrm>
            <a:off x="6248400" y="2514600"/>
            <a:ext cx="2815936" cy="280554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1409" t="492" r="17900" b="5897"/>
          <a:stretch/>
        </p:blipFill>
        <p:spPr>
          <a:xfrm>
            <a:off x="4623956" y="3512127"/>
            <a:ext cx="1447800" cy="2989764"/>
          </a:xfrm>
          <a:prstGeom prst="rect">
            <a:avLst/>
          </a:prstGeom>
        </p:spPr>
      </p:pic>
    </p:spTree>
    <p:extLst>
      <p:ext uri="{BB962C8B-B14F-4D97-AF65-F5344CB8AC3E}">
        <p14:creationId xmlns:p14="http://schemas.microsoft.com/office/powerpoint/2010/main" val="2263711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Ensure Comfort and Freedom of Movement</a:t>
            </a:r>
            <a:endParaRPr lang="en-US" dirty="0"/>
          </a:p>
        </p:txBody>
      </p:sp>
      <p:sp>
        <p:nvSpPr>
          <p:cNvPr id="3" name="Content Placeholder 2"/>
          <p:cNvSpPr>
            <a:spLocks noGrp="1"/>
          </p:cNvSpPr>
          <p:nvPr>
            <p:ph sz="half" idx="1"/>
          </p:nvPr>
        </p:nvSpPr>
        <p:spPr/>
        <p:txBody>
          <a:bodyPr/>
          <a:lstStyle/>
          <a:p>
            <a:pPr lvl="0"/>
            <a:r>
              <a:rPr lang="en-US" dirty="0" smtClean="0"/>
              <a:t>Ensure coveralls are large enough to allow freedom of movement.</a:t>
            </a:r>
          </a:p>
          <a:p>
            <a:pPr marL="0" indent="0">
              <a:buNone/>
            </a:pP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22176" y="1600200"/>
            <a:ext cx="3890648" cy="4525963"/>
          </a:xfrm>
        </p:spPr>
      </p:pic>
    </p:spTree>
    <p:extLst>
      <p:ext uri="{BB962C8B-B14F-4D97-AF65-F5344CB8AC3E}">
        <p14:creationId xmlns:p14="http://schemas.microsoft.com/office/powerpoint/2010/main" val="3150090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on Outer Glove</a:t>
            </a:r>
            <a:endParaRPr lang="en-US" dirty="0"/>
          </a:p>
        </p:txBody>
      </p:sp>
      <p:sp>
        <p:nvSpPr>
          <p:cNvPr id="3" name="Content Placeholder 2"/>
          <p:cNvSpPr>
            <a:spLocks noGrp="1"/>
          </p:cNvSpPr>
          <p:nvPr>
            <p:ph sz="half" idx="1"/>
          </p:nvPr>
        </p:nvSpPr>
        <p:spPr/>
        <p:txBody>
          <a:bodyPr/>
          <a:lstStyle/>
          <a:p>
            <a:pPr lvl="0"/>
            <a:r>
              <a:rPr lang="en-US" dirty="0"/>
              <a:t>Put on outer glove (second pair) with extended cuffs over sleeves of coverall using lighter colored gloves if available.</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77248" y="1600200"/>
            <a:ext cx="3380503" cy="4525963"/>
          </a:xfrm>
        </p:spPr>
      </p:pic>
    </p:spTree>
    <p:extLst>
      <p:ext uri="{BB962C8B-B14F-4D97-AF65-F5344CB8AC3E}">
        <p14:creationId xmlns:p14="http://schemas.microsoft.com/office/powerpoint/2010/main" val="2517145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on Mask</a:t>
            </a:r>
            <a:endParaRPr lang="en-US" dirty="0"/>
          </a:p>
        </p:txBody>
      </p:sp>
      <p:sp>
        <p:nvSpPr>
          <p:cNvPr id="3" name="Content Placeholder 2"/>
          <p:cNvSpPr>
            <a:spLocks noGrp="1"/>
          </p:cNvSpPr>
          <p:nvPr>
            <p:ph sz="half" idx="1"/>
          </p:nvPr>
        </p:nvSpPr>
        <p:spPr/>
        <p:txBody>
          <a:bodyPr>
            <a:normAutofit lnSpcReduction="10000"/>
          </a:bodyPr>
          <a:lstStyle/>
          <a:p>
            <a:pPr lvl="0"/>
            <a:r>
              <a:rPr lang="en-US" dirty="0"/>
              <a:t>Put on proper fitting N95 </a:t>
            </a:r>
            <a:r>
              <a:rPr lang="en-US" dirty="0" smtClean="0"/>
              <a:t>mask.</a:t>
            </a:r>
          </a:p>
          <a:p>
            <a:pPr lvl="0"/>
            <a:r>
              <a:rPr lang="en-US" dirty="0" smtClean="0"/>
              <a:t>Crimp around nasal bone.</a:t>
            </a:r>
          </a:p>
          <a:p>
            <a:pPr lvl="0"/>
            <a:r>
              <a:rPr lang="en-US" dirty="0" smtClean="0"/>
              <a:t>Perform seal test by covering mask completely with both hands and exhaling sharply.  If air blows into your face or eyes, readjust the mask</a:t>
            </a:r>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17576" r="25146" b="1515"/>
          <a:stretch/>
        </p:blipFill>
        <p:spPr>
          <a:xfrm>
            <a:off x="4953000" y="1219200"/>
            <a:ext cx="1632307" cy="236220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3492" y="1752600"/>
            <a:ext cx="2048933" cy="2743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3810000"/>
            <a:ext cx="1828094" cy="2447531"/>
          </a:xfrm>
          <a:prstGeom prst="rect">
            <a:avLst/>
          </a:prstGeom>
        </p:spPr>
      </p:pic>
    </p:spTree>
    <p:extLst>
      <p:ext uri="{BB962C8B-B14F-4D97-AF65-F5344CB8AC3E}">
        <p14:creationId xmlns:p14="http://schemas.microsoft.com/office/powerpoint/2010/main" val="3299996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on Outer Apron</a:t>
            </a:r>
            <a:endParaRPr lang="en-US" dirty="0"/>
          </a:p>
        </p:txBody>
      </p:sp>
      <p:sp>
        <p:nvSpPr>
          <p:cNvPr id="3" name="Content Placeholder 2"/>
          <p:cNvSpPr>
            <a:spLocks noGrp="1"/>
          </p:cNvSpPr>
          <p:nvPr>
            <p:ph sz="half" idx="1"/>
          </p:nvPr>
        </p:nvSpPr>
        <p:spPr/>
        <p:txBody>
          <a:bodyPr/>
          <a:lstStyle/>
          <a:p>
            <a:pPr lvl="0"/>
            <a:r>
              <a:rPr lang="en-US" dirty="0"/>
              <a:t>Don </a:t>
            </a:r>
            <a:r>
              <a:rPr lang="en-US" dirty="0" smtClean="0"/>
              <a:t>surgical apron</a:t>
            </a:r>
            <a:r>
              <a:rPr lang="en-US" dirty="0"/>
              <a:t>. TO can assist tying apron behind back of HCP</a:t>
            </a:r>
            <a:r>
              <a:rPr lang="en-US" dirty="0" smtClean="0"/>
              <a:t>.</a:t>
            </a:r>
            <a:endParaRPr lang="en-US" dirty="0"/>
          </a:p>
          <a:p>
            <a:pPr marL="0" indent="0">
              <a:buNone/>
            </a:pP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77248" y="1600200"/>
            <a:ext cx="3380503" cy="4525963"/>
          </a:xfrm>
        </p:spPr>
      </p:pic>
    </p:spTree>
    <p:extLst>
      <p:ext uri="{BB962C8B-B14F-4D97-AF65-F5344CB8AC3E}">
        <p14:creationId xmlns:p14="http://schemas.microsoft.com/office/powerpoint/2010/main" val="3373277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on Surgical Hood</a:t>
            </a:r>
            <a:endParaRPr lang="en-US" dirty="0"/>
          </a:p>
        </p:txBody>
      </p:sp>
      <p:sp>
        <p:nvSpPr>
          <p:cNvPr id="3" name="Content Placeholder 2"/>
          <p:cNvSpPr>
            <a:spLocks noGrp="1"/>
          </p:cNvSpPr>
          <p:nvPr>
            <p:ph sz="half" idx="1"/>
          </p:nvPr>
        </p:nvSpPr>
        <p:spPr/>
        <p:txBody>
          <a:bodyPr>
            <a:normAutofit/>
          </a:bodyPr>
          <a:lstStyle/>
          <a:p>
            <a:r>
              <a:rPr lang="en-US" dirty="0" smtClean="0"/>
              <a:t>Put on surgical hood that covers all hair and extends past neck onto shoulders.</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354939"/>
            <a:ext cx="4038600" cy="3016485"/>
          </a:xfrm>
        </p:spPr>
      </p:pic>
    </p:spTree>
    <p:extLst>
      <p:ext uri="{BB962C8B-B14F-4D97-AF65-F5344CB8AC3E}">
        <p14:creationId xmlns:p14="http://schemas.microsoft.com/office/powerpoint/2010/main" val="1295121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on face shield</a:t>
            </a:r>
            <a:endParaRPr lang="en-US" dirty="0"/>
          </a:p>
        </p:txBody>
      </p:sp>
      <p:sp>
        <p:nvSpPr>
          <p:cNvPr id="3" name="Content Placeholder 2"/>
          <p:cNvSpPr>
            <a:spLocks noGrp="1"/>
          </p:cNvSpPr>
          <p:nvPr>
            <p:ph sz="half" idx="1"/>
          </p:nvPr>
        </p:nvSpPr>
        <p:spPr/>
        <p:txBody>
          <a:bodyPr/>
          <a:lstStyle/>
          <a:p>
            <a:pPr lvl="0"/>
            <a:r>
              <a:rPr lang="en-US" dirty="0"/>
              <a:t>Don face shield</a:t>
            </a:r>
          </a:p>
          <a:p>
            <a:r>
              <a:rPr lang="en-US" dirty="0" smtClean="0"/>
              <a:t>Make sure that the shield covers the hood opening and that the hairline is completely covered.</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95800" y="1295400"/>
            <a:ext cx="3023751" cy="4048328"/>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4378036"/>
            <a:ext cx="3048000" cy="2276593"/>
          </a:xfrm>
          <a:prstGeom prst="rect">
            <a:avLst/>
          </a:prstGeom>
        </p:spPr>
      </p:pic>
      <p:sp>
        <p:nvSpPr>
          <p:cNvPr id="7" name="&quot;No&quot; Symbol 6"/>
          <p:cNvSpPr/>
          <p:nvPr/>
        </p:nvSpPr>
        <p:spPr>
          <a:xfrm>
            <a:off x="990600" y="4606636"/>
            <a:ext cx="3200400" cy="1981200"/>
          </a:xfrm>
          <a:prstGeom prst="noSmoking">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1659048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2743200"/>
            <a:ext cx="2296886" cy="1828800"/>
          </a:xfrm>
          <a:prstGeom prst="rect">
            <a:avLst/>
          </a:prstGeom>
        </p:spPr>
      </p:pic>
      <p:sp>
        <p:nvSpPr>
          <p:cNvPr id="2" name="Title 1"/>
          <p:cNvSpPr>
            <a:spLocks noGrp="1"/>
          </p:cNvSpPr>
          <p:nvPr>
            <p:ph type="title"/>
          </p:nvPr>
        </p:nvSpPr>
        <p:spPr/>
        <p:txBody>
          <a:bodyPr>
            <a:normAutofit fontScale="90000"/>
          </a:bodyPr>
          <a:lstStyle/>
          <a:p>
            <a:pPr lvl="0"/>
            <a:r>
              <a:rPr lang="en-US" dirty="0" smtClean="0"/>
              <a:t>Disinfect Gloves</a:t>
            </a:r>
            <a:r>
              <a:rPr lang="en-US" dirty="0"/>
              <a:t/>
            </a:r>
            <a:br>
              <a:rPr lang="en-US" dirty="0"/>
            </a:br>
            <a:endParaRPr lang="en-US" dirty="0"/>
          </a:p>
        </p:txBody>
      </p:sp>
      <p:sp>
        <p:nvSpPr>
          <p:cNvPr id="3" name="Content Placeholder 2"/>
          <p:cNvSpPr>
            <a:spLocks noGrp="1"/>
          </p:cNvSpPr>
          <p:nvPr>
            <p:ph sz="half" idx="1"/>
          </p:nvPr>
        </p:nvSpPr>
        <p:spPr/>
        <p:txBody>
          <a:bodyPr/>
          <a:lstStyle/>
          <a:p>
            <a:pPr lvl="0"/>
            <a:r>
              <a:rPr lang="en-US" dirty="0" smtClean="0"/>
              <a:t>Disinfect </a:t>
            </a:r>
            <a:r>
              <a:rPr lang="en-US" dirty="0"/>
              <a:t>outer gloves using Alcohol Based Hand Cleaner (ABHC) </a:t>
            </a:r>
            <a:endParaRPr lang="en-US" dirty="0" smtClean="0"/>
          </a:p>
          <a:p>
            <a:pPr lvl="0"/>
            <a:r>
              <a:rPr lang="en-US" dirty="0" smtClean="0"/>
              <a:t>Distribute</a:t>
            </a:r>
          </a:p>
          <a:p>
            <a:pPr lvl="0"/>
            <a:r>
              <a:rPr lang="en-US" dirty="0" smtClean="0"/>
              <a:t>Allow to air dry</a:t>
            </a:r>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4406" y="4648200"/>
            <a:ext cx="3357418" cy="1318986"/>
          </a:xfrm>
          <a:prstGeom prst="rect">
            <a:avLst/>
          </a:prstGeom>
        </p:spPr>
      </p:pic>
      <p:pic>
        <p:nvPicPr>
          <p:cNvPr id="8" name="Content Placeholder 7"/>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32434" t="34950" r="32293" b="16430"/>
          <a:stretch/>
        </p:blipFill>
        <p:spPr>
          <a:xfrm>
            <a:off x="4876800" y="1600200"/>
            <a:ext cx="1424539" cy="1472665"/>
          </a:xfrm>
        </p:spPr>
      </p:pic>
    </p:spTree>
    <p:extLst>
      <p:ext uri="{BB962C8B-B14F-4D97-AF65-F5344CB8AC3E}">
        <p14:creationId xmlns:p14="http://schemas.microsoft.com/office/powerpoint/2010/main" val="2303489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Donning Complete!</a:t>
            </a:r>
            <a:endParaRPr lang="en-US" dirty="0"/>
          </a:p>
        </p:txBody>
      </p:sp>
      <p:sp>
        <p:nvSpPr>
          <p:cNvPr id="3" name="Content Placeholder 2"/>
          <p:cNvSpPr>
            <a:spLocks noGrp="1"/>
          </p:cNvSpPr>
          <p:nvPr>
            <p:ph sz="half" idx="1"/>
          </p:nvPr>
        </p:nvSpPr>
        <p:spPr/>
        <p:txBody>
          <a:bodyPr/>
          <a:lstStyle/>
          <a:p>
            <a:pPr lvl="0"/>
            <a:r>
              <a:rPr lang="en-US" dirty="0" smtClean="0"/>
              <a:t>You’re off!</a:t>
            </a:r>
          </a:p>
          <a:p>
            <a:pPr lvl="0"/>
            <a:r>
              <a:rPr lang="en-US" dirty="0" smtClean="0"/>
              <a:t>HCP </a:t>
            </a:r>
            <a:r>
              <a:rPr lang="en-US" dirty="0"/>
              <a:t>can enter high risk work area</a:t>
            </a:r>
          </a:p>
          <a:p>
            <a:endParaRPr lang="en-US" dirty="0"/>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7356" t="1377" r="25000" b="9314"/>
          <a:stretch/>
        </p:blipFill>
        <p:spPr>
          <a:xfrm>
            <a:off x="5902036" y="1662546"/>
            <a:ext cx="1610591" cy="4042063"/>
          </a:xfrm>
        </p:spPr>
      </p:pic>
    </p:spTree>
    <p:extLst>
      <p:ext uri="{BB962C8B-B14F-4D97-AF65-F5344CB8AC3E}">
        <p14:creationId xmlns:p14="http://schemas.microsoft.com/office/powerpoint/2010/main" val="3579625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 of Abbreviations</a:t>
            </a:r>
            <a:endParaRPr lang="en-US" dirty="0"/>
          </a:p>
        </p:txBody>
      </p:sp>
      <p:sp>
        <p:nvSpPr>
          <p:cNvPr id="3" name="Content Placeholder 2"/>
          <p:cNvSpPr>
            <a:spLocks noGrp="1"/>
          </p:cNvSpPr>
          <p:nvPr>
            <p:ph idx="1"/>
          </p:nvPr>
        </p:nvSpPr>
        <p:spPr/>
        <p:txBody>
          <a:bodyPr/>
          <a:lstStyle/>
          <a:p>
            <a:r>
              <a:rPr lang="en-US" dirty="0" smtClean="0"/>
              <a:t>TO:  Trained Observer</a:t>
            </a:r>
          </a:p>
          <a:p>
            <a:r>
              <a:rPr lang="en-US" dirty="0" smtClean="0"/>
              <a:t>ABHC: Alcohol Based Hand Cleaner</a:t>
            </a:r>
          </a:p>
          <a:p>
            <a:r>
              <a:rPr lang="en-US" dirty="0" smtClean="0"/>
              <a:t>HCP:  health care provider (this includes anyone in contact with the patient or room)</a:t>
            </a:r>
          </a:p>
          <a:p>
            <a:r>
              <a:rPr lang="en-US" dirty="0" smtClean="0"/>
              <a:t>PPE:  Personal Protective Equipment</a:t>
            </a:r>
          </a:p>
          <a:p>
            <a:pPr marL="0" indent="0">
              <a:buNone/>
            </a:pPr>
            <a:endParaRPr lang="en-US" dirty="0"/>
          </a:p>
        </p:txBody>
      </p:sp>
    </p:spTree>
    <p:extLst>
      <p:ext uri="{BB962C8B-B14F-4D97-AF65-F5344CB8AC3E}">
        <p14:creationId xmlns:p14="http://schemas.microsoft.com/office/powerpoint/2010/main" val="3347837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Trained Observer Role</a:t>
            </a:r>
            <a:endParaRPr lang="en-US" dirty="0"/>
          </a:p>
        </p:txBody>
      </p:sp>
      <p:sp>
        <p:nvSpPr>
          <p:cNvPr id="3" name="Content Placeholder 2"/>
          <p:cNvSpPr>
            <a:spLocks noGrp="1"/>
          </p:cNvSpPr>
          <p:nvPr>
            <p:ph sz="half" idx="1"/>
          </p:nvPr>
        </p:nvSpPr>
        <p:spPr/>
        <p:txBody>
          <a:bodyPr/>
          <a:lstStyle/>
          <a:p>
            <a:r>
              <a:rPr lang="en-US" dirty="0" smtClean="0"/>
              <a:t>PPE inspection</a:t>
            </a:r>
          </a:p>
          <a:p>
            <a:pPr lvl="0"/>
            <a:r>
              <a:rPr lang="en-US" dirty="0"/>
              <a:t>TO will verify donning </a:t>
            </a:r>
            <a:r>
              <a:rPr lang="en-US" dirty="0" smtClean="0"/>
              <a:t>and doffing process</a:t>
            </a:r>
          </a:p>
          <a:p>
            <a:r>
              <a:rPr lang="en-US" dirty="0"/>
              <a:t>TO will log time HCP enters high risk work area and remind HCP when to leave work area, approximately one hour.</a:t>
            </a:r>
          </a:p>
          <a:p>
            <a:pPr lvl="0"/>
            <a:endParaRPr lang="en-US" dirty="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354939"/>
            <a:ext cx="4038600" cy="3016485"/>
          </a:xfrm>
        </p:spPr>
      </p:pic>
    </p:spTree>
    <p:extLst>
      <p:ext uri="{BB962C8B-B14F-4D97-AF65-F5344CB8AC3E}">
        <p14:creationId xmlns:p14="http://schemas.microsoft.com/office/powerpoint/2010/main" val="3987767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Doffing Procedure</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597059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the designated doffing area</a:t>
            </a:r>
            <a:endParaRPr lang="en-US" dirty="0"/>
          </a:p>
        </p:txBody>
      </p:sp>
      <p:sp>
        <p:nvSpPr>
          <p:cNvPr id="3" name="Content Placeholder 2"/>
          <p:cNvSpPr>
            <a:spLocks noGrp="1"/>
          </p:cNvSpPr>
          <p:nvPr>
            <p:ph sz="half" idx="1"/>
          </p:nvPr>
        </p:nvSpPr>
        <p:spPr/>
        <p:txBody>
          <a:bodyPr>
            <a:normAutofit fontScale="85000" lnSpcReduction="10000"/>
          </a:bodyPr>
          <a:lstStyle/>
          <a:p>
            <a:pPr lvl="0"/>
            <a:r>
              <a:rPr lang="en-US" dirty="0"/>
              <a:t>HCP will enter designated doffing area</a:t>
            </a:r>
          </a:p>
          <a:p>
            <a:pPr lvl="0"/>
            <a:r>
              <a:rPr lang="en-US" dirty="0"/>
              <a:t>Engaged Trained Observer (TO) in Personal Protective Equipment (PPE) who reads aloud each step of PPE removal, confirming each step visually that step has been performed properly before progressing to the next step. TO confirms the entire PPE removal process</a:t>
            </a:r>
            <a:r>
              <a:rPr lang="en-US" dirty="0" smtClean="0"/>
              <a:t>.</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756766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Ready to Doff</a:t>
            </a:r>
            <a:endParaRPr lang="en-US" dirty="0"/>
          </a:p>
        </p:txBody>
      </p:sp>
      <p:sp>
        <p:nvSpPr>
          <p:cNvPr id="3" name="Content Placeholder 2"/>
          <p:cNvSpPr>
            <a:spLocks noGrp="1"/>
          </p:cNvSpPr>
          <p:nvPr>
            <p:ph sz="half" idx="1"/>
          </p:nvPr>
        </p:nvSpPr>
        <p:spPr/>
        <p:txBody>
          <a:bodyPr>
            <a:normAutofit fontScale="92500" lnSpcReduction="20000"/>
          </a:bodyPr>
          <a:lstStyle/>
          <a:p>
            <a:pPr lvl="0"/>
            <a:r>
              <a:rPr lang="en-US" dirty="0"/>
              <a:t>TO will remind HCP to avoid reflex actions that can put them at risk of contamination such as touching face and hair.</a:t>
            </a:r>
          </a:p>
          <a:p>
            <a:pPr lvl="0"/>
            <a:r>
              <a:rPr lang="en-US" dirty="0"/>
              <a:t>TO will inspect PPE for visible contamination cuts, tears, other before starting removal. If contamination is discovered, disinfect with EPA registered disinfectant wipes</a:t>
            </a:r>
            <a:r>
              <a:rPr lang="en-US" dirty="0" smtClean="0"/>
              <a:t>.</a:t>
            </a:r>
            <a:endParaRPr lang="en-US" dirty="0"/>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r="64032"/>
          <a:stretch/>
        </p:blipFill>
        <p:spPr>
          <a:xfrm>
            <a:off x="5943600" y="2057400"/>
            <a:ext cx="1452613" cy="3016485"/>
          </a:xfrm>
        </p:spPr>
      </p:pic>
    </p:spTree>
    <p:extLst>
      <p:ext uri="{BB962C8B-B14F-4D97-AF65-F5344CB8AC3E}">
        <p14:creationId xmlns:p14="http://schemas.microsoft.com/office/powerpoint/2010/main" val="3879040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877239"/>
            <a:ext cx="2296886" cy="1828800"/>
          </a:xfrm>
          <a:prstGeom prst="rect">
            <a:avLst/>
          </a:prstGeom>
        </p:spPr>
      </p:pic>
      <p:sp>
        <p:nvSpPr>
          <p:cNvPr id="2" name="Title 1"/>
          <p:cNvSpPr>
            <a:spLocks noGrp="1"/>
          </p:cNvSpPr>
          <p:nvPr>
            <p:ph type="title"/>
          </p:nvPr>
        </p:nvSpPr>
        <p:spPr/>
        <p:txBody>
          <a:bodyPr>
            <a:normAutofit fontScale="90000"/>
          </a:bodyPr>
          <a:lstStyle/>
          <a:p>
            <a:pPr lvl="0"/>
            <a:r>
              <a:rPr lang="en-US" dirty="0" smtClean="0"/>
              <a:t>Disinfect Gloves</a:t>
            </a:r>
            <a:r>
              <a:rPr lang="en-US" dirty="0"/>
              <a:t/>
            </a:r>
            <a:br>
              <a:rPr lang="en-US" dirty="0"/>
            </a:br>
            <a:endParaRPr lang="en-US" dirty="0"/>
          </a:p>
        </p:txBody>
      </p:sp>
      <p:sp>
        <p:nvSpPr>
          <p:cNvPr id="3" name="Content Placeholder 2"/>
          <p:cNvSpPr>
            <a:spLocks noGrp="1"/>
          </p:cNvSpPr>
          <p:nvPr>
            <p:ph sz="half" idx="1"/>
          </p:nvPr>
        </p:nvSpPr>
        <p:spPr/>
        <p:txBody>
          <a:bodyPr/>
          <a:lstStyle/>
          <a:p>
            <a:pPr lvl="0"/>
            <a:r>
              <a:rPr lang="en-US" dirty="0" smtClean="0"/>
              <a:t>Disinfect </a:t>
            </a:r>
            <a:r>
              <a:rPr lang="en-US" dirty="0"/>
              <a:t>outer gloves using Alcohol Based Hand Cleaner (ABHC) </a:t>
            </a:r>
            <a:endParaRPr lang="en-US" dirty="0" smtClean="0"/>
          </a:p>
          <a:p>
            <a:pPr lvl="0"/>
            <a:r>
              <a:rPr lang="en-US" dirty="0" smtClean="0"/>
              <a:t>Distribute</a:t>
            </a:r>
          </a:p>
          <a:p>
            <a:pPr lvl="0"/>
            <a:r>
              <a:rPr lang="en-US" dirty="0" smtClean="0"/>
              <a:t>Allow to air dry</a:t>
            </a:r>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800600"/>
            <a:ext cx="3357418" cy="1318986"/>
          </a:xfrm>
          <a:prstGeom prst="rect">
            <a:avLst/>
          </a:prstGeom>
        </p:spPr>
      </p:pic>
      <p:sp>
        <p:nvSpPr>
          <p:cNvPr id="8" name="Content Placeholder 7"/>
          <p:cNvSpPr>
            <a:spLocks noGrp="1"/>
          </p:cNvSpPr>
          <p:nvPr>
            <p:ph sz="half" idx="2"/>
          </p:nvPr>
        </p:nvSpPr>
        <p:spPr/>
        <p:txBody>
          <a:bodyPr/>
          <a:lstStyle/>
          <a:p>
            <a:pPr marL="0" indent="0">
              <a:buNone/>
            </a:pPr>
            <a:endParaRPr lang="en-US" dirty="0"/>
          </a:p>
        </p:txBody>
      </p:sp>
      <p:pic>
        <p:nvPicPr>
          <p:cNvPr id="9" name="Content Placeholder 7"/>
          <p:cNvPicPr>
            <a:picLocks noChangeAspect="1"/>
          </p:cNvPicPr>
          <p:nvPr/>
        </p:nvPicPr>
        <p:blipFill rotWithShape="1">
          <a:blip r:embed="rId4">
            <a:extLst>
              <a:ext uri="{28A0092B-C50C-407E-A947-70E740481C1C}">
                <a14:useLocalDpi xmlns:a14="http://schemas.microsoft.com/office/drawing/2010/main" val="0"/>
              </a:ext>
            </a:extLst>
          </a:blip>
          <a:srcRect l="32434" t="34950" r="32293" b="16430"/>
          <a:stretch/>
        </p:blipFill>
        <p:spPr>
          <a:xfrm>
            <a:off x="4876799" y="1752600"/>
            <a:ext cx="1424539" cy="1472665"/>
          </a:xfrm>
          <a:prstGeom prst="rect">
            <a:avLst/>
          </a:prstGeom>
        </p:spPr>
      </p:pic>
    </p:spTree>
    <p:extLst>
      <p:ext uri="{BB962C8B-B14F-4D97-AF65-F5344CB8AC3E}">
        <p14:creationId xmlns:p14="http://schemas.microsoft.com/office/powerpoint/2010/main" val="2904929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Remove Apron</a:t>
            </a:r>
            <a:endParaRPr lang="en-US" dirty="0"/>
          </a:p>
        </p:txBody>
      </p:sp>
      <p:sp>
        <p:nvSpPr>
          <p:cNvPr id="6" name="Content Placeholder 5"/>
          <p:cNvSpPr>
            <a:spLocks noGrp="1"/>
          </p:cNvSpPr>
          <p:nvPr>
            <p:ph sz="half" idx="1"/>
          </p:nvPr>
        </p:nvSpPr>
        <p:spPr/>
        <p:txBody>
          <a:bodyPr/>
          <a:lstStyle/>
          <a:p>
            <a:pPr lvl="0"/>
            <a:r>
              <a:rPr lang="en-US" dirty="0"/>
              <a:t>Remove apron </a:t>
            </a:r>
            <a:r>
              <a:rPr lang="en-US" dirty="0" smtClean="0"/>
              <a:t>using  </a:t>
            </a:r>
            <a:r>
              <a:rPr lang="en-US" dirty="0"/>
              <a:t>cross arm method </a:t>
            </a:r>
            <a:endParaRPr lang="en-US" dirty="0" smtClean="0"/>
          </a:p>
          <a:p>
            <a:pPr lvl="0"/>
            <a:r>
              <a:rPr lang="en-US" dirty="0" smtClean="0"/>
              <a:t>Discard </a:t>
            </a:r>
            <a:r>
              <a:rPr lang="en-US" dirty="0"/>
              <a:t>into properly marked container.</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05000"/>
            <a:ext cx="3047999"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909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877239"/>
            <a:ext cx="2296886" cy="1828800"/>
          </a:xfrm>
          <a:prstGeom prst="rect">
            <a:avLst/>
          </a:prstGeom>
        </p:spPr>
      </p:pic>
      <p:sp>
        <p:nvSpPr>
          <p:cNvPr id="2" name="Title 1"/>
          <p:cNvSpPr>
            <a:spLocks noGrp="1"/>
          </p:cNvSpPr>
          <p:nvPr>
            <p:ph type="title"/>
          </p:nvPr>
        </p:nvSpPr>
        <p:spPr/>
        <p:txBody>
          <a:bodyPr>
            <a:normAutofit fontScale="90000"/>
          </a:bodyPr>
          <a:lstStyle/>
          <a:p>
            <a:pPr lvl="0"/>
            <a:r>
              <a:rPr lang="en-US" dirty="0" smtClean="0"/>
              <a:t>Disinfect Gloves</a:t>
            </a:r>
            <a:r>
              <a:rPr lang="en-US" dirty="0"/>
              <a:t/>
            </a:r>
            <a:br>
              <a:rPr lang="en-US" dirty="0"/>
            </a:br>
            <a:endParaRPr lang="en-US" dirty="0"/>
          </a:p>
        </p:txBody>
      </p:sp>
      <p:sp>
        <p:nvSpPr>
          <p:cNvPr id="3" name="Content Placeholder 2"/>
          <p:cNvSpPr>
            <a:spLocks noGrp="1"/>
          </p:cNvSpPr>
          <p:nvPr>
            <p:ph sz="half" idx="1"/>
          </p:nvPr>
        </p:nvSpPr>
        <p:spPr/>
        <p:txBody>
          <a:bodyPr/>
          <a:lstStyle/>
          <a:p>
            <a:pPr lvl="0"/>
            <a:r>
              <a:rPr lang="en-US" dirty="0" smtClean="0"/>
              <a:t>Disinfect </a:t>
            </a:r>
            <a:r>
              <a:rPr lang="en-US" dirty="0"/>
              <a:t>outer gloves using Alcohol Based Hand Cleaner (ABHC) </a:t>
            </a:r>
            <a:endParaRPr lang="en-US" dirty="0" smtClean="0"/>
          </a:p>
          <a:p>
            <a:pPr lvl="0"/>
            <a:r>
              <a:rPr lang="en-US" dirty="0" smtClean="0"/>
              <a:t>Distribute</a:t>
            </a:r>
          </a:p>
          <a:p>
            <a:pPr lvl="0"/>
            <a:r>
              <a:rPr lang="en-US" dirty="0" smtClean="0"/>
              <a:t>Allow to air dry</a:t>
            </a:r>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800600"/>
            <a:ext cx="3357418" cy="1318986"/>
          </a:xfrm>
          <a:prstGeom prst="rect">
            <a:avLst/>
          </a:prstGeom>
        </p:spPr>
      </p:pic>
      <p:sp>
        <p:nvSpPr>
          <p:cNvPr id="4" name="Content Placeholder 3"/>
          <p:cNvSpPr>
            <a:spLocks noGrp="1"/>
          </p:cNvSpPr>
          <p:nvPr>
            <p:ph sz="half" idx="2"/>
          </p:nvPr>
        </p:nvSpPr>
        <p:spPr/>
        <p:txBody>
          <a:bodyPr/>
          <a:lstStyle/>
          <a:p>
            <a:endParaRPr lang="en-US"/>
          </a:p>
        </p:txBody>
      </p:sp>
      <p:pic>
        <p:nvPicPr>
          <p:cNvPr id="8" name="Content Placeholder 7"/>
          <p:cNvPicPr>
            <a:picLocks noChangeAspect="1"/>
          </p:cNvPicPr>
          <p:nvPr/>
        </p:nvPicPr>
        <p:blipFill rotWithShape="1">
          <a:blip r:embed="rId4">
            <a:extLst>
              <a:ext uri="{28A0092B-C50C-407E-A947-70E740481C1C}">
                <a14:useLocalDpi xmlns:a14="http://schemas.microsoft.com/office/drawing/2010/main" val="0"/>
              </a:ext>
            </a:extLst>
          </a:blip>
          <a:srcRect l="32434" t="34950" r="32293" b="16430"/>
          <a:stretch/>
        </p:blipFill>
        <p:spPr>
          <a:xfrm>
            <a:off x="4914403" y="1600200"/>
            <a:ext cx="1348338" cy="1393890"/>
          </a:xfrm>
          <a:prstGeom prst="rect">
            <a:avLst/>
          </a:prstGeom>
        </p:spPr>
      </p:pic>
    </p:spTree>
    <p:extLst>
      <p:ext uri="{BB962C8B-B14F-4D97-AF65-F5344CB8AC3E}">
        <p14:creationId xmlns:p14="http://schemas.microsoft.com/office/powerpoint/2010/main" val="28469356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 Outer Gloves</a:t>
            </a:r>
            <a:endParaRPr lang="en-US" dirty="0"/>
          </a:p>
        </p:txBody>
      </p:sp>
      <p:sp>
        <p:nvSpPr>
          <p:cNvPr id="3" name="Content Placeholder 2"/>
          <p:cNvSpPr>
            <a:spLocks noGrp="1"/>
          </p:cNvSpPr>
          <p:nvPr>
            <p:ph sz="half" idx="1"/>
          </p:nvPr>
        </p:nvSpPr>
        <p:spPr/>
        <p:txBody>
          <a:bodyPr>
            <a:normAutofit/>
          </a:bodyPr>
          <a:lstStyle/>
          <a:p>
            <a:pPr lvl="0"/>
            <a:r>
              <a:rPr lang="en-US" dirty="0"/>
              <a:t>Remove outer gloves and dispose of in properly marked container</a:t>
            </a:r>
            <a:r>
              <a:rPr lang="en-US" dirty="0" smtClean="0"/>
              <a:t>.  LEAVE INNER GLOVE ON!</a:t>
            </a:r>
            <a:endParaRPr lang="en-US" dirty="0"/>
          </a:p>
          <a:p>
            <a:pPr lvl="0"/>
            <a:r>
              <a:rPr lang="en-US" dirty="0"/>
              <a:t>HCP inspect for cuts or tears on inner gloves and disinfect with ABHC and air dry. </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19600" y="1295400"/>
            <a:ext cx="3581400" cy="2674996"/>
          </a:xfr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2712" t="24529" r="36456" b="34689"/>
          <a:stretch/>
        </p:blipFill>
        <p:spPr>
          <a:xfrm>
            <a:off x="7086600" y="4156577"/>
            <a:ext cx="1600200" cy="2339915"/>
          </a:xfrm>
          <a:prstGeom prst="rect">
            <a:avLst/>
          </a:prstGeom>
        </p:spPr>
      </p:pic>
    </p:spTree>
    <p:extLst>
      <p:ext uri="{BB962C8B-B14F-4D97-AF65-F5344CB8AC3E}">
        <p14:creationId xmlns:p14="http://schemas.microsoft.com/office/powerpoint/2010/main" val="1270516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0409" y="2590800"/>
            <a:ext cx="2296886" cy="1828800"/>
          </a:xfrm>
          <a:prstGeom prst="rect">
            <a:avLst/>
          </a:prstGeom>
        </p:spPr>
      </p:pic>
      <p:sp>
        <p:nvSpPr>
          <p:cNvPr id="2" name="Title 1"/>
          <p:cNvSpPr>
            <a:spLocks noGrp="1"/>
          </p:cNvSpPr>
          <p:nvPr>
            <p:ph type="title"/>
          </p:nvPr>
        </p:nvSpPr>
        <p:spPr/>
        <p:txBody>
          <a:bodyPr>
            <a:normAutofit fontScale="90000"/>
          </a:bodyPr>
          <a:lstStyle/>
          <a:p>
            <a:pPr lvl="0"/>
            <a:r>
              <a:rPr lang="en-US" dirty="0" smtClean="0"/>
              <a:t>Don a New Pair of Gloves</a:t>
            </a:r>
            <a:r>
              <a:rPr lang="en-US" dirty="0"/>
              <a:t/>
            </a:r>
            <a:br>
              <a:rPr lang="en-US" dirty="0"/>
            </a:br>
            <a:endParaRPr lang="en-US" dirty="0"/>
          </a:p>
        </p:txBody>
      </p:sp>
      <p:sp>
        <p:nvSpPr>
          <p:cNvPr id="3" name="Content Placeholder 2"/>
          <p:cNvSpPr>
            <a:spLocks noGrp="1"/>
          </p:cNvSpPr>
          <p:nvPr>
            <p:ph sz="half" idx="1"/>
          </p:nvPr>
        </p:nvSpPr>
        <p:spPr/>
        <p:txBody>
          <a:bodyPr/>
          <a:lstStyle/>
          <a:p>
            <a:pPr lvl="0"/>
            <a:r>
              <a:rPr lang="en-US" dirty="0" smtClean="0"/>
              <a:t>Disinfect </a:t>
            </a:r>
            <a:r>
              <a:rPr lang="en-US" dirty="0"/>
              <a:t>outer gloves using Alcohol Based Hand Cleaner (ABHC) </a:t>
            </a:r>
            <a:endParaRPr lang="en-US" dirty="0" smtClean="0"/>
          </a:p>
          <a:p>
            <a:pPr lvl="0"/>
            <a:r>
              <a:rPr lang="en-US" dirty="0" smtClean="0"/>
              <a:t>Distribute</a:t>
            </a:r>
          </a:p>
          <a:p>
            <a:pPr lvl="0"/>
            <a:r>
              <a:rPr lang="en-US" dirty="0" smtClean="0"/>
              <a:t>Allow to air dry</a:t>
            </a:r>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648200"/>
            <a:ext cx="3357418" cy="1318986"/>
          </a:xfrm>
          <a:prstGeom prst="rect">
            <a:avLst/>
          </a:prstGeom>
        </p:spPr>
      </p:pic>
      <p:sp>
        <p:nvSpPr>
          <p:cNvPr id="4" name="Content Placeholder 3"/>
          <p:cNvSpPr>
            <a:spLocks noGrp="1"/>
          </p:cNvSpPr>
          <p:nvPr>
            <p:ph sz="half" idx="2"/>
          </p:nvPr>
        </p:nvSpPr>
        <p:spPr/>
        <p:txBody>
          <a:bodyPr/>
          <a:lstStyle/>
          <a:p>
            <a:endParaRPr lang="en-US"/>
          </a:p>
        </p:txBody>
      </p:sp>
      <p:pic>
        <p:nvPicPr>
          <p:cNvPr id="8" name="Content Placeholder 7"/>
          <p:cNvPicPr>
            <a:picLocks noChangeAspect="1"/>
          </p:cNvPicPr>
          <p:nvPr/>
        </p:nvPicPr>
        <p:blipFill rotWithShape="1">
          <a:blip r:embed="rId4">
            <a:extLst>
              <a:ext uri="{28A0092B-C50C-407E-A947-70E740481C1C}">
                <a14:useLocalDpi xmlns:a14="http://schemas.microsoft.com/office/drawing/2010/main" val="0"/>
              </a:ext>
            </a:extLst>
          </a:blip>
          <a:srcRect l="32434" t="34950" r="32293" b="16430"/>
          <a:stretch/>
        </p:blipFill>
        <p:spPr>
          <a:xfrm>
            <a:off x="4805315" y="1600198"/>
            <a:ext cx="1424539" cy="1472665"/>
          </a:xfrm>
          <a:prstGeom prst="rect">
            <a:avLst/>
          </a:prstGeom>
        </p:spPr>
      </p:pic>
    </p:spTree>
    <p:extLst>
      <p:ext uri="{BB962C8B-B14F-4D97-AF65-F5344CB8AC3E}">
        <p14:creationId xmlns:p14="http://schemas.microsoft.com/office/powerpoint/2010/main" val="2151213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 Hood and Face shield</a:t>
            </a:r>
            <a:endParaRPr lang="en-US" dirty="0"/>
          </a:p>
        </p:txBody>
      </p:sp>
      <p:sp>
        <p:nvSpPr>
          <p:cNvPr id="3" name="Content Placeholder 2"/>
          <p:cNvSpPr>
            <a:spLocks noGrp="1"/>
          </p:cNvSpPr>
          <p:nvPr>
            <p:ph sz="half" idx="1"/>
          </p:nvPr>
        </p:nvSpPr>
        <p:spPr/>
        <p:txBody>
          <a:bodyPr>
            <a:normAutofit fontScale="85000" lnSpcReduction="20000"/>
          </a:bodyPr>
          <a:lstStyle/>
          <a:p>
            <a:pPr lvl="0"/>
            <a:r>
              <a:rPr lang="en-US" dirty="0"/>
              <a:t>Remove face shield and hood at same time by pinching outside of plastic shield lifting forward and up while reaching to top of hood grasping the peak and pulling forward and up to remove shield and hood. </a:t>
            </a:r>
            <a:endParaRPr lang="en-US" dirty="0" smtClean="0"/>
          </a:p>
          <a:p>
            <a:pPr lvl="0"/>
            <a:r>
              <a:rPr lang="en-US" dirty="0" smtClean="0"/>
              <a:t>It </a:t>
            </a:r>
            <a:r>
              <a:rPr lang="en-US" dirty="0"/>
              <a:t>may be necessary to tilt head forward during removal. </a:t>
            </a:r>
            <a:endParaRPr lang="en-US" dirty="0" smtClean="0"/>
          </a:p>
          <a:p>
            <a:pPr lvl="0"/>
            <a:r>
              <a:rPr lang="en-US" dirty="0" smtClean="0"/>
              <a:t>Once </a:t>
            </a:r>
            <a:r>
              <a:rPr lang="en-US" dirty="0"/>
              <a:t>hood and shield are removed, discard into properly marked container.</a:t>
            </a:r>
          </a:p>
          <a:p>
            <a:endParaRPr lang="en-US" dirty="0"/>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5551" t="9436" r="15022" b="-1"/>
          <a:stretch/>
        </p:blipFill>
        <p:spPr>
          <a:xfrm>
            <a:off x="4648200" y="1524000"/>
            <a:ext cx="1755280" cy="358140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1636" y="3429000"/>
            <a:ext cx="2447337" cy="3276600"/>
          </a:xfrm>
          <a:prstGeom prst="rect">
            <a:avLst/>
          </a:prstGeom>
        </p:spPr>
      </p:pic>
    </p:spTree>
    <p:extLst>
      <p:ext uri="{BB962C8B-B14F-4D97-AF65-F5344CB8AC3E}">
        <p14:creationId xmlns:p14="http://schemas.microsoft.com/office/powerpoint/2010/main" val="4020325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Cleaning</a:t>
            </a:r>
            <a:endParaRPr lang="en-US" dirty="0"/>
          </a:p>
        </p:txBody>
      </p:sp>
      <p:sp>
        <p:nvSpPr>
          <p:cNvPr id="5" name="Content Placeholder 4"/>
          <p:cNvSpPr>
            <a:spLocks noGrp="1"/>
          </p:cNvSpPr>
          <p:nvPr>
            <p:ph sz="half" idx="1"/>
          </p:nvPr>
        </p:nvSpPr>
        <p:spPr/>
        <p:txBody>
          <a:bodyPr/>
          <a:lstStyle/>
          <a:p>
            <a:pPr lvl="0"/>
            <a:r>
              <a:rPr lang="en-US" dirty="0"/>
              <a:t>Trained Observer (TO) in clean area with checklist for donning observes process and reads aloud steps.</a:t>
            </a:r>
          </a:p>
          <a:p>
            <a:endParaRPr lang="en-US" dirty="0"/>
          </a:p>
        </p:txBody>
      </p:sp>
      <p:sp>
        <p:nvSpPr>
          <p:cNvPr id="6" name="Content Placeholder 5"/>
          <p:cNvSpPr>
            <a:spLocks noGrp="1"/>
          </p:cNvSpPr>
          <p:nvPr>
            <p:ph sz="half" idx="2"/>
          </p:nvPr>
        </p:nvSpPr>
        <p:spPr/>
        <p:txBody>
          <a:bodyPr/>
          <a:lstStyle/>
          <a:p>
            <a:endParaRPr lang="en-US" dirty="0"/>
          </a:p>
        </p:txBody>
      </p:sp>
    </p:spTree>
    <p:extLst>
      <p:ext uri="{BB962C8B-B14F-4D97-AF65-F5344CB8AC3E}">
        <p14:creationId xmlns:p14="http://schemas.microsoft.com/office/powerpoint/2010/main" val="5522222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877239"/>
            <a:ext cx="2296886" cy="1828800"/>
          </a:xfrm>
          <a:prstGeom prst="rect">
            <a:avLst/>
          </a:prstGeom>
        </p:spPr>
      </p:pic>
      <p:sp>
        <p:nvSpPr>
          <p:cNvPr id="2" name="Title 1"/>
          <p:cNvSpPr>
            <a:spLocks noGrp="1"/>
          </p:cNvSpPr>
          <p:nvPr>
            <p:ph type="title"/>
          </p:nvPr>
        </p:nvSpPr>
        <p:spPr/>
        <p:txBody>
          <a:bodyPr>
            <a:normAutofit fontScale="90000"/>
          </a:bodyPr>
          <a:lstStyle/>
          <a:p>
            <a:pPr lvl="0"/>
            <a:r>
              <a:rPr lang="en-US" dirty="0" smtClean="0"/>
              <a:t>Disinfect Gloves</a:t>
            </a:r>
            <a:r>
              <a:rPr lang="en-US" dirty="0"/>
              <a:t/>
            </a:r>
            <a:br>
              <a:rPr lang="en-US" dirty="0"/>
            </a:br>
            <a:endParaRPr lang="en-US" dirty="0"/>
          </a:p>
        </p:txBody>
      </p:sp>
      <p:sp>
        <p:nvSpPr>
          <p:cNvPr id="3" name="Content Placeholder 2"/>
          <p:cNvSpPr>
            <a:spLocks noGrp="1"/>
          </p:cNvSpPr>
          <p:nvPr>
            <p:ph sz="half" idx="1"/>
          </p:nvPr>
        </p:nvSpPr>
        <p:spPr/>
        <p:txBody>
          <a:bodyPr/>
          <a:lstStyle/>
          <a:p>
            <a:pPr lvl="0"/>
            <a:r>
              <a:rPr lang="en-US" dirty="0" smtClean="0"/>
              <a:t>Disinfect </a:t>
            </a:r>
            <a:r>
              <a:rPr lang="en-US" dirty="0"/>
              <a:t>outer gloves using Alcohol Based Hand Cleaner (ABHC) </a:t>
            </a:r>
            <a:endParaRPr lang="en-US" dirty="0" smtClean="0"/>
          </a:p>
          <a:p>
            <a:pPr lvl="0"/>
            <a:r>
              <a:rPr lang="en-US" dirty="0" smtClean="0"/>
              <a:t>Distribute</a:t>
            </a:r>
          </a:p>
          <a:p>
            <a:pPr lvl="0"/>
            <a:r>
              <a:rPr lang="en-US" dirty="0" smtClean="0"/>
              <a:t>Allow to air dry</a:t>
            </a:r>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800600"/>
            <a:ext cx="3357418" cy="1318986"/>
          </a:xfrm>
          <a:prstGeom prst="rect">
            <a:avLst/>
          </a:prstGeom>
        </p:spPr>
      </p:pic>
      <p:sp>
        <p:nvSpPr>
          <p:cNvPr id="4" name="Content Placeholder 3"/>
          <p:cNvSpPr>
            <a:spLocks noGrp="1"/>
          </p:cNvSpPr>
          <p:nvPr>
            <p:ph sz="half" idx="2"/>
          </p:nvPr>
        </p:nvSpPr>
        <p:spPr/>
        <p:txBody>
          <a:bodyPr/>
          <a:lstStyle/>
          <a:p>
            <a:endParaRPr lang="en-US"/>
          </a:p>
        </p:txBody>
      </p:sp>
      <p:pic>
        <p:nvPicPr>
          <p:cNvPr id="8" name="Content Placeholder 7"/>
          <p:cNvPicPr>
            <a:picLocks noChangeAspect="1"/>
          </p:cNvPicPr>
          <p:nvPr/>
        </p:nvPicPr>
        <p:blipFill rotWithShape="1">
          <a:blip r:embed="rId4">
            <a:extLst>
              <a:ext uri="{28A0092B-C50C-407E-A947-70E740481C1C}">
                <a14:useLocalDpi xmlns:a14="http://schemas.microsoft.com/office/drawing/2010/main" val="0"/>
              </a:ext>
            </a:extLst>
          </a:blip>
          <a:srcRect l="32434" t="34950" r="32293" b="16430"/>
          <a:stretch/>
        </p:blipFill>
        <p:spPr>
          <a:xfrm>
            <a:off x="4840608" y="1633888"/>
            <a:ext cx="1424539" cy="1472665"/>
          </a:xfrm>
          <a:prstGeom prst="rect">
            <a:avLst/>
          </a:prstGeom>
        </p:spPr>
      </p:pic>
    </p:spTree>
    <p:extLst>
      <p:ext uri="{BB962C8B-B14F-4D97-AF65-F5344CB8AC3E}">
        <p14:creationId xmlns:p14="http://schemas.microsoft.com/office/powerpoint/2010/main" val="21335571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Remove Coverall</a:t>
            </a:r>
            <a:endParaRPr lang="en-US" dirty="0"/>
          </a:p>
        </p:txBody>
      </p:sp>
      <p:sp>
        <p:nvSpPr>
          <p:cNvPr id="6" name="Content Placeholder 5"/>
          <p:cNvSpPr>
            <a:spLocks noGrp="1"/>
          </p:cNvSpPr>
          <p:nvPr>
            <p:ph sz="half" idx="1"/>
          </p:nvPr>
        </p:nvSpPr>
        <p:spPr/>
        <p:txBody>
          <a:bodyPr>
            <a:normAutofit lnSpcReduction="10000"/>
          </a:bodyPr>
          <a:lstStyle/>
          <a:p>
            <a:pPr lvl="0"/>
            <a:r>
              <a:rPr lang="en-US" dirty="0"/>
              <a:t>HCP unfastens/unzips coverall. </a:t>
            </a:r>
            <a:endParaRPr lang="en-US" dirty="0" smtClean="0"/>
          </a:p>
          <a:p>
            <a:pPr lvl="0"/>
            <a:r>
              <a:rPr lang="en-US" dirty="0" smtClean="0"/>
              <a:t>HCP </a:t>
            </a:r>
            <a:r>
              <a:rPr lang="en-US" dirty="0"/>
              <a:t>removes coverall in a rolling fashion and stops immediately at foot level. </a:t>
            </a:r>
            <a:endParaRPr lang="en-US" dirty="0" smtClean="0"/>
          </a:p>
          <a:p>
            <a:pPr lvl="0"/>
            <a:r>
              <a:rPr lang="en-US" dirty="0" smtClean="0"/>
              <a:t>Outer </a:t>
            </a:r>
            <a:r>
              <a:rPr lang="en-US" dirty="0"/>
              <a:t>gloves are removed with the rolling removal of the coverall and will stay with the coverall.</a:t>
            </a:r>
          </a:p>
          <a:p>
            <a:endParaRPr lang="en-US" dirty="0"/>
          </a:p>
        </p:txBody>
      </p:sp>
      <p:pic>
        <p:nvPicPr>
          <p:cNvPr id="10" name="Content Placeholder 9"/>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7702" t="-563" r="514"/>
          <a:stretch/>
        </p:blipFill>
        <p:spPr>
          <a:xfrm>
            <a:off x="4724400" y="1295400"/>
            <a:ext cx="2137064" cy="2236142"/>
          </a:xfr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r="32061"/>
          <a:stretch/>
        </p:blipFill>
        <p:spPr>
          <a:xfrm>
            <a:off x="7010400" y="2559424"/>
            <a:ext cx="2057400" cy="3993776"/>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34287" r="20317"/>
          <a:stretch/>
        </p:blipFill>
        <p:spPr>
          <a:xfrm>
            <a:off x="4953000" y="3619757"/>
            <a:ext cx="1797628" cy="2957689"/>
          </a:xfrm>
          <a:prstGeom prst="rect">
            <a:avLst/>
          </a:prstGeom>
        </p:spPr>
      </p:pic>
    </p:spTree>
    <p:extLst>
      <p:ext uri="{BB962C8B-B14F-4D97-AF65-F5344CB8AC3E}">
        <p14:creationId xmlns:p14="http://schemas.microsoft.com/office/powerpoint/2010/main" val="5022466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877239"/>
            <a:ext cx="2296886" cy="1828800"/>
          </a:xfrm>
          <a:prstGeom prst="rect">
            <a:avLst/>
          </a:prstGeom>
        </p:spPr>
      </p:pic>
      <p:sp>
        <p:nvSpPr>
          <p:cNvPr id="2" name="Title 1"/>
          <p:cNvSpPr>
            <a:spLocks noGrp="1"/>
          </p:cNvSpPr>
          <p:nvPr>
            <p:ph type="title"/>
          </p:nvPr>
        </p:nvSpPr>
        <p:spPr/>
        <p:txBody>
          <a:bodyPr>
            <a:normAutofit fontScale="90000"/>
          </a:bodyPr>
          <a:lstStyle/>
          <a:p>
            <a:pPr lvl="0"/>
            <a:r>
              <a:rPr lang="en-US" dirty="0" smtClean="0"/>
              <a:t>Disinfect Gloves</a:t>
            </a:r>
            <a:r>
              <a:rPr lang="en-US" dirty="0"/>
              <a:t/>
            </a:r>
            <a:br>
              <a:rPr lang="en-US" dirty="0"/>
            </a:br>
            <a:endParaRPr lang="en-US" dirty="0"/>
          </a:p>
        </p:txBody>
      </p:sp>
      <p:sp>
        <p:nvSpPr>
          <p:cNvPr id="3" name="Content Placeholder 2"/>
          <p:cNvSpPr>
            <a:spLocks noGrp="1"/>
          </p:cNvSpPr>
          <p:nvPr>
            <p:ph sz="half" idx="1"/>
          </p:nvPr>
        </p:nvSpPr>
        <p:spPr/>
        <p:txBody>
          <a:bodyPr/>
          <a:lstStyle/>
          <a:p>
            <a:pPr lvl="0"/>
            <a:r>
              <a:rPr lang="en-US" dirty="0" smtClean="0"/>
              <a:t>Disinfect inner </a:t>
            </a:r>
            <a:r>
              <a:rPr lang="en-US" dirty="0"/>
              <a:t>gloves using Alcohol Based Hand Cleaner (ABHC) </a:t>
            </a:r>
            <a:endParaRPr lang="en-US" dirty="0" smtClean="0"/>
          </a:p>
          <a:p>
            <a:pPr lvl="0"/>
            <a:r>
              <a:rPr lang="en-US" dirty="0" smtClean="0"/>
              <a:t>Allow to air dry</a:t>
            </a:r>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800600"/>
            <a:ext cx="3357418" cy="1318986"/>
          </a:xfrm>
          <a:prstGeom prst="rect">
            <a:avLst/>
          </a:prstGeom>
        </p:spPr>
      </p:pic>
      <p:sp>
        <p:nvSpPr>
          <p:cNvPr id="4" name="Content Placeholder 3"/>
          <p:cNvSpPr>
            <a:spLocks noGrp="1"/>
          </p:cNvSpPr>
          <p:nvPr>
            <p:ph sz="half" idx="2"/>
          </p:nvPr>
        </p:nvSpPr>
        <p:spPr/>
        <p:txBody>
          <a:bodyPr/>
          <a:lstStyle/>
          <a:p>
            <a:endParaRPr lang="en-US"/>
          </a:p>
        </p:txBody>
      </p:sp>
      <p:pic>
        <p:nvPicPr>
          <p:cNvPr id="8" name="Content Placeholder 7"/>
          <p:cNvPicPr>
            <a:picLocks noChangeAspect="1"/>
          </p:cNvPicPr>
          <p:nvPr/>
        </p:nvPicPr>
        <p:blipFill rotWithShape="1">
          <a:blip r:embed="rId4">
            <a:extLst>
              <a:ext uri="{28A0092B-C50C-407E-A947-70E740481C1C}">
                <a14:useLocalDpi xmlns:a14="http://schemas.microsoft.com/office/drawing/2010/main" val="0"/>
              </a:ext>
            </a:extLst>
          </a:blip>
          <a:srcRect l="32434" t="34950" r="32293" b="16430"/>
          <a:stretch/>
        </p:blipFill>
        <p:spPr>
          <a:xfrm>
            <a:off x="4826170" y="1637097"/>
            <a:ext cx="1424539" cy="1472665"/>
          </a:xfrm>
          <a:prstGeom prst="rect">
            <a:avLst/>
          </a:prstGeom>
        </p:spPr>
      </p:pic>
    </p:spTree>
    <p:extLst>
      <p:ext uri="{BB962C8B-B14F-4D97-AF65-F5344CB8AC3E}">
        <p14:creationId xmlns:p14="http://schemas.microsoft.com/office/powerpoint/2010/main" val="34241786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 Feet from Coverall</a:t>
            </a:r>
            <a:endParaRPr lang="en-US" dirty="0"/>
          </a:p>
        </p:txBody>
      </p:sp>
      <p:sp>
        <p:nvSpPr>
          <p:cNvPr id="3" name="Content Placeholder 2"/>
          <p:cNvSpPr>
            <a:spLocks noGrp="1"/>
          </p:cNvSpPr>
          <p:nvPr>
            <p:ph sz="half" idx="1"/>
          </p:nvPr>
        </p:nvSpPr>
        <p:spPr/>
        <p:txBody>
          <a:bodyPr>
            <a:normAutofit fontScale="92500" lnSpcReduction="20000"/>
          </a:bodyPr>
          <a:lstStyle/>
          <a:p>
            <a:pPr lvl="0"/>
            <a:r>
              <a:rPr lang="en-US" dirty="0"/>
              <a:t>HCP will remove each foot from the coverall </a:t>
            </a:r>
            <a:r>
              <a:rPr lang="en-US" dirty="0">
                <a:solidFill>
                  <a:srgbClr val="C00000"/>
                </a:solidFill>
              </a:rPr>
              <a:t>maintaining shoe on </a:t>
            </a:r>
            <a:r>
              <a:rPr lang="en-US" dirty="0" smtClean="0">
                <a:solidFill>
                  <a:srgbClr val="C00000"/>
                </a:solidFill>
              </a:rPr>
              <a:t>foot (if possible).  Step on the </a:t>
            </a:r>
            <a:r>
              <a:rPr lang="en-US" dirty="0">
                <a:solidFill>
                  <a:srgbClr val="C00000"/>
                </a:solidFill>
              </a:rPr>
              <a:t>clean </a:t>
            </a:r>
            <a:r>
              <a:rPr lang="en-US" dirty="0"/>
              <a:t>inside of the coverall</a:t>
            </a:r>
            <a:r>
              <a:rPr lang="en-US" dirty="0" smtClean="0"/>
              <a:t>.</a:t>
            </a:r>
          </a:p>
          <a:p>
            <a:pPr lvl="0"/>
            <a:r>
              <a:rPr lang="en-US" dirty="0" smtClean="0"/>
              <a:t>IF shoe stays behind in coverall, reach in with cleaned gloves and remove shoe.</a:t>
            </a:r>
          </a:p>
          <a:p>
            <a:pPr lvl="0"/>
            <a:r>
              <a:rPr lang="en-US" u="sng" dirty="0" smtClean="0"/>
              <a:t>Be careful to avoid touching the outside of the coverall.</a:t>
            </a:r>
            <a:endParaRPr lang="en-US" u="sng" dirty="0"/>
          </a:p>
          <a:p>
            <a:pPr marL="0" indent="0">
              <a:buNone/>
            </a:pPr>
            <a:endParaRPr lang="en-US" dirty="0"/>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9493" t="4110" r="9939"/>
          <a:stretch/>
        </p:blipFill>
        <p:spPr>
          <a:xfrm>
            <a:off x="4648200" y="1600200"/>
            <a:ext cx="2835359" cy="3352800"/>
          </a:xfrm>
        </p:spPr>
      </p:pic>
    </p:spTree>
    <p:extLst>
      <p:ext uri="{BB962C8B-B14F-4D97-AF65-F5344CB8AC3E}">
        <p14:creationId xmlns:p14="http://schemas.microsoft.com/office/powerpoint/2010/main" val="21620367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877239"/>
            <a:ext cx="2296886" cy="1828800"/>
          </a:xfrm>
          <a:prstGeom prst="rect">
            <a:avLst/>
          </a:prstGeom>
        </p:spPr>
      </p:pic>
      <p:sp>
        <p:nvSpPr>
          <p:cNvPr id="2" name="Title 1"/>
          <p:cNvSpPr>
            <a:spLocks noGrp="1"/>
          </p:cNvSpPr>
          <p:nvPr>
            <p:ph type="title"/>
          </p:nvPr>
        </p:nvSpPr>
        <p:spPr/>
        <p:txBody>
          <a:bodyPr>
            <a:normAutofit fontScale="90000"/>
          </a:bodyPr>
          <a:lstStyle/>
          <a:p>
            <a:pPr lvl="0"/>
            <a:r>
              <a:rPr lang="en-US" dirty="0" smtClean="0"/>
              <a:t>Disinfect Gloves</a:t>
            </a:r>
            <a:r>
              <a:rPr lang="en-US" dirty="0"/>
              <a:t/>
            </a:r>
            <a:br>
              <a:rPr lang="en-US" dirty="0"/>
            </a:br>
            <a:endParaRPr lang="en-US" dirty="0"/>
          </a:p>
        </p:txBody>
      </p:sp>
      <p:sp>
        <p:nvSpPr>
          <p:cNvPr id="3" name="Content Placeholder 2"/>
          <p:cNvSpPr>
            <a:spLocks noGrp="1"/>
          </p:cNvSpPr>
          <p:nvPr>
            <p:ph sz="half" idx="1"/>
          </p:nvPr>
        </p:nvSpPr>
        <p:spPr/>
        <p:txBody>
          <a:bodyPr/>
          <a:lstStyle/>
          <a:p>
            <a:pPr lvl="0"/>
            <a:r>
              <a:rPr lang="en-US" dirty="0" smtClean="0"/>
              <a:t>Disinfect inner </a:t>
            </a:r>
            <a:r>
              <a:rPr lang="en-US" dirty="0"/>
              <a:t>gloves using Alcohol Based Hand Cleaner (ABHC) </a:t>
            </a:r>
            <a:endParaRPr lang="en-US" dirty="0" smtClean="0"/>
          </a:p>
          <a:p>
            <a:pPr lvl="0"/>
            <a:r>
              <a:rPr lang="en-US" dirty="0" smtClean="0"/>
              <a:t>Allow to air dry</a:t>
            </a:r>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800600"/>
            <a:ext cx="3357418" cy="1318986"/>
          </a:xfrm>
          <a:prstGeom prst="rect">
            <a:avLst/>
          </a:prstGeom>
        </p:spPr>
      </p:pic>
      <p:sp>
        <p:nvSpPr>
          <p:cNvPr id="4" name="Content Placeholder 3"/>
          <p:cNvSpPr>
            <a:spLocks noGrp="1"/>
          </p:cNvSpPr>
          <p:nvPr>
            <p:ph sz="half" idx="2"/>
          </p:nvPr>
        </p:nvSpPr>
        <p:spPr/>
        <p:txBody>
          <a:bodyPr/>
          <a:lstStyle/>
          <a:p>
            <a:endParaRPr lang="en-US"/>
          </a:p>
        </p:txBody>
      </p:sp>
      <p:pic>
        <p:nvPicPr>
          <p:cNvPr id="8" name="Content Placeholder 7"/>
          <p:cNvPicPr>
            <a:picLocks noChangeAspect="1"/>
          </p:cNvPicPr>
          <p:nvPr/>
        </p:nvPicPr>
        <p:blipFill rotWithShape="1">
          <a:blip r:embed="rId4">
            <a:extLst>
              <a:ext uri="{28A0092B-C50C-407E-A947-70E740481C1C}">
                <a14:useLocalDpi xmlns:a14="http://schemas.microsoft.com/office/drawing/2010/main" val="0"/>
              </a:ext>
            </a:extLst>
          </a:blip>
          <a:srcRect l="32434" t="34950" r="32293" b="16430"/>
          <a:stretch/>
        </p:blipFill>
        <p:spPr>
          <a:xfrm>
            <a:off x="4867175" y="1828800"/>
            <a:ext cx="1424539" cy="1472665"/>
          </a:xfrm>
          <a:prstGeom prst="rect">
            <a:avLst/>
          </a:prstGeom>
        </p:spPr>
      </p:pic>
    </p:spTree>
    <p:extLst>
      <p:ext uri="{BB962C8B-B14F-4D97-AF65-F5344CB8AC3E}">
        <p14:creationId xmlns:p14="http://schemas.microsoft.com/office/powerpoint/2010/main" val="2662434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Off Coverall</a:t>
            </a:r>
            <a:endParaRPr lang="en-US" dirty="0"/>
          </a:p>
        </p:txBody>
      </p:sp>
      <p:sp>
        <p:nvSpPr>
          <p:cNvPr id="3" name="Content Placeholder 2"/>
          <p:cNvSpPr>
            <a:spLocks noGrp="1"/>
          </p:cNvSpPr>
          <p:nvPr>
            <p:ph sz="half" idx="1"/>
          </p:nvPr>
        </p:nvSpPr>
        <p:spPr/>
        <p:txBody>
          <a:bodyPr/>
          <a:lstStyle/>
          <a:p>
            <a:pPr lvl="0"/>
            <a:r>
              <a:rPr lang="en-US" dirty="0"/>
              <a:t> HCP steps off coverall </a:t>
            </a:r>
          </a:p>
          <a:p>
            <a:pPr lvl="0"/>
            <a:r>
              <a:rPr lang="en-US" dirty="0" smtClean="0"/>
              <a:t>Carefully pick </a:t>
            </a:r>
            <a:r>
              <a:rPr lang="en-US" dirty="0"/>
              <a:t>up coverall and </a:t>
            </a:r>
            <a:r>
              <a:rPr lang="en-US" dirty="0" smtClean="0"/>
              <a:t>discard into </a:t>
            </a:r>
            <a:r>
              <a:rPr lang="en-US" dirty="0"/>
              <a:t>properly marked container.</a:t>
            </a:r>
          </a:p>
          <a:p>
            <a:pPr marL="0" indent="0">
              <a:buNone/>
            </a:pPr>
            <a:endParaRPr lang="en-US"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7126" t="3860" r="19014" b="9205"/>
          <a:stretch/>
        </p:blipFill>
        <p:spPr>
          <a:xfrm>
            <a:off x="5257800" y="1981200"/>
            <a:ext cx="2714953" cy="3273136"/>
          </a:xfrm>
          <a:prstGeom prst="rect">
            <a:avLst/>
          </a:prstGeom>
        </p:spPr>
      </p:pic>
      <p:sp>
        <p:nvSpPr>
          <p:cNvPr id="4" name="Content Placeholder 3"/>
          <p:cNvSpPr>
            <a:spLocks noGrp="1"/>
          </p:cNvSpPr>
          <p:nvPr>
            <p:ph sz="half" idx="2"/>
          </p:nvPr>
        </p:nvSpPr>
        <p:spPr/>
        <p:txBody>
          <a:bodyPr/>
          <a:lstStyle/>
          <a:p>
            <a:pPr marL="0" indent="0">
              <a:buNone/>
            </a:pPr>
            <a:endParaRPr lang="en-US" dirty="0"/>
          </a:p>
        </p:txBody>
      </p:sp>
    </p:spTree>
    <p:extLst>
      <p:ext uri="{BB962C8B-B14F-4D97-AF65-F5344CB8AC3E}">
        <p14:creationId xmlns:p14="http://schemas.microsoft.com/office/powerpoint/2010/main" val="37092472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877239"/>
            <a:ext cx="2296886" cy="1828800"/>
          </a:xfrm>
          <a:prstGeom prst="rect">
            <a:avLst/>
          </a:prstGeom>
        </p:spPr>
      </p:pic>
      <p:sp>
        <p:nvSpPr>
          <p:cNvPr id="2" name="Title 1"/>
          <p:cNvSpPr>
            <a:spLocks noGrp="1"/>
          </p:cNvSpPr>
          <p:nvPr>
            <p:ph type="title"/>
          </p:nvPr>
        </p:nvSpPr>
        <p:spPr/>
        <p:txBody>
          <a:bodyPr>
            <a:normAutofit fontScale="90000"/>
          </a:bodyPr>
          <a:lstStyle/>
          <a:p>
            <a:pPr lvl="0"/>
            <a:r>
              <a:rPr lang="en-US" dirty="0" smtClean="0"/>
              <a:t>Disinfect Gloves</a:t>
            </a:r>
            <a:r>
              <a:rPr lang="en-US" dirty="0"/>
              <a:t/>
            </a:r>
            <a:br>
              <a:rPr lang="en-US" dirty="0"/>
            </a:br>
            <a:endParaRPr lang="en-US" dirty="0"/>
          </a:p>
        </p:txBody>
      </p:sp>
      <p:sp>
        <p:nvSpPr>
          <p:cNvPr id="3" name="Content Placeholder 2"/>
          <p:cNvSpPr>
            <a:spLocks noGrp="1"/>
          </p:cNvSpPr>
          <p:nvPr>
            <p:ph sz="half" idx="1"/>
          </p:nvPr>
        </p:nvSpPr>
        <p:spPr/>
        <p:txBody>
          <a:bodyPr/>
          <a:lstStyle/>
          <a:p>
            <a:pPr lvl="0"/>
            <a:r>
              <a:rPr lang="en-US" dirty="0" smtClean="0"/>
              <a:t>Disinfect inner </a:t>
            </a:r>
            <a:r>
              <a:rPr lang="en-US" dirty="0"/>
              <a:t>gloves using Alcohol Based Hand Cleaner (ABHC) </a:t>
            </a:r>
            <a:endParaRPr lang="en-US" dirty="0" smtClean="0"/>
          </a:p>
          <a:p>
            <a:pPr lvl="0"/>
            <a:r>
              <a:rPr lang="en-US" dirty="0" smtClean="0"/>
              <a:t>Allow to air dry</a:t>
            </a:r>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800600"/>
            <a:ext cx="3357418" cy="1318986"/>
          </a:xfrm>
          <a:prstGeom prst="rect">
            <a:avLst/>
          </a:prstGeom>
        </p:spPr>
      </p:pic>
      <p:sp>
        <p:nvSpPr>
          <p:cNvPr id="4" name="Content Placeholder 3"/>
          <p:cNvSpPr>
            <a:spLocks noGrp="1"/>
          </p:cNvSpPr>
          <p:nvPr>
            <p:ph sz="half" idx="2"/>
          </p:nvPr>
        </p:nvSpPr>
        <p:spPr/>
        <p:txBody>
          <a:bodyPr/>
          <a:lstStyle/>
          <a:p>
            <a:endParaRPr lang="en-US"/>
          </a:p>
        </p:txBody>
      </p:sp>
      <p:pic>
        <p:nvPicPr>
          <p:cNvPr id="8" name="Content Placeholder 7"/>
          <p:cNvPicPr>
            <a:picLocks noChangeAspect="1"/>
          </p:cNvPicPr>
          <p:nvPr/>
        </p:nvPicPr>
        <p:blipFill rotWithShape="1">
          <a:blip r:embed="rId4">
            <a:extLst>
              <a:ext uri="{28A0092B-C50C-407E-A947-70E740481C1C}">
                <a14:useLocalDpi xmlns:a14="http://schemas.microsoft.com/office/drawing/2010/main" val="0"/>
              </a:ext>
            </a:extLst>
          </a:blip>
          <a:srcRect l="32434" t="34950" r="32293" b="16430"/>
          <a:stretch/>
        </p:blipFill>
        <p:spPr>
          <a:xfrm>
            <a:off x="4794888" y="1752600"/>
            <a:ext cx="1424539" cy="1472665"/>
          </a:xfrm>
          <a:prstGeom prst="rect">
            <a:avLst/>
          </a:prstGeom>
        </p:spPr>
      </p:pic>
    </p:spTree>
    <p:extLst>
      <p:ext uri="{BB962C8B-B14F-4D97-AF65-F5344CB8AC3E}">
        <p14:creationId xmlns:p14="http://schemas.microsoft.com/office/powerpoint/2010/main" val="35795978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Shoe Bath-time</a:t>
            </a:r>
            <a:endParaRPr lang="en-US" dirty="0"/>
          </a:p>
        </p:txBody>
      </p:sp>
      <p:sp>
        <p:nvSpPr>
          <p:cNvPr id="3" name="Content Placeholder 2"/>
          <p:cNvSpPr>
            <a:spLocks noGrp="1"/>
          </p:cNvSpPr>
          <p:nvPr>
            <p:ph sz="half" idx="1"/>
          </p:nvPr>
        </p:nvSpPr>
        <p:spPr/>
        <p:txBody>
          <a:bodyPr>
            <a:normAutofit fontScale="92500" lnSpcReduction="10000"/>
          </a:bodyPr>
          <a:lstStyle/>
          <a:p>
            <a:pPr lvl="0"/>
            <a:r>
              <a:rPr lang="en-US" dirty="0"/>
              <a:t>Step into shoe bath solution of 5 parts water to one part bleach </a:t>
            </a:r>
            <a:r>
              <a:rPr lang="en-US" dirty="0" smtClean="0"/>
              <a:t>solution.</a:t>
            </a:r>
          </a:p>
          <a:p>
            <a:pPr lvl="0"/>
            <a:r>
              <a:rPr lang="en-US" dirty="0" smtClean="0"/>
              <a:t>Shuffle </a:t>
            </a:r>
            <a:r>
              <a:rPr lang="en-US" dirty="0"/>
              <a:t>shoes in solution bath</a:t>
            </a:r>
            <a:r>
              <a:rPr lang="en-US" dirty="0" smtClean="0"/>
              <a:t>.</a:t>
            </a:r>
          </a:p>
          <a:p>
            <a:r>
              <a:rPr lang="en-US" dirty="0"/>
              <a:t>Step into clean </a:t>
            </a:r>
            <a:r>
              <a:rPr lang="en-US" dirty="0" smtClean="0"/>
              <a:t>area </a:t>
            </a:r>
            <a:r>
              <a:rPr lang="en-US" dirty="0"/>
              <a:t>on the disposable absorbing cloth (</a:t>
            </a:r>
            <a:r>
              <a:rPr lang="en-US" dirty="0" err="1"/>
              <a:t>Chux</a:t>
            </a:r>
            <a:r>
              <a:rPr lang="en-US" dirty="0"/>
              <a:t>). </a:t>
            </a:r>
            <a:endParaRPr lang="en-US" dirty="0" smtClean="0"/>
          </a:p>
          <a:p>
            <a:r>
              <a:rPr lang="en-US" dirty="0" smtClean="0"/>
              <a:t>Step </a:t>
            </a:r>
            <a:r>
              <a:rPr lang="en-US" dirty="0"/>
              <a:t>out of shoes onto clean floor.</a:t>
            </a:r>
          </a:p>
          <a:p>
            <a:pPr lvl="0"/>
            <a:endParaRPr lang="en-US" dirty="0"/>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4648200" y="2348706"/>
            <a:ext cx="4038600" cy="3028950"/>
          </a:xfrm>
        </p:spPr>
      </p:pic>
      <p:sp>
        <p:nvSpPr>
          <p:cNvPr id="7" name="Rectangle 6"/>
          <p:cNvSpPr/>
          <p:nvPr/>
        </p:nvSpPr>
        <p:spPr>
          <a:xfrm>
            <a:off x="6934200" y="4191000"/>
            <a:ext cx="910827"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Dirty Side</a:t>
            </a:r>
            <a:endParaRPr lang="en-US" sz="1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7217360" y="4876800"/>
            <a:ext cx="954108"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rgbClr val="00B050"/>
                </a:solidFill>
                <a:effectLst>
                  <a:outerShdw blurRad="50800" dist="39000" dir="5460000" algn="tl">
                    <a:srgbClr val="000000">
                      <a:alpha val="38000"/>
                    </a:srgbClr>
                  </a:outerShdw>
                </a:effectLst>
              </a:rPr>
              <a:t>Clean Side</a:t>
            </a:r>
            <a:endParaRPr lang="en-US" sz="1400" b="1" cap="none" spc="0" dirty="0">
              <a:ln w="11430"/>
              <a:solidFill>
                <a:srgbClr val="00B05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4237267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Shoes</a:t>
            </a:r>
            <a:endParaRPr lang="en-US" dirty="0"/>
          </a:p>
        </p:txBody>
      </p:sp>
      <p:sp>
        <p:nvSpPr>
          <p:cNvPr id="3" name="Content Placeholder 2"/>
          <p:cNvSpPr>
            <a:spLocks noGrp="1"/>
          </p:cNvSpPr>
          <p:nvPr>
            <p:ph sz="half" idx="1"/>
          </p:nvPr>
        </p:nvSpPr>
        <p:spPr/>
        <p:txBody>
          <a:bodyPr>
            <a:normAutofit fontScale="92500" lnSpcReduction="20000"/>
          </a:bodyPr>
          <a:lstStyle/>
          <a:p>
            <a:pPr lvl="0"/>
            <a:r>
              <a:rPr lang="en-US" dirty="0"/>
              <a:t>Don clean gloves and pick up shoes cleaning them thoroughly with ABHC/EPA registered Disinfectant Wipe. </a:t>
            </a:r>
            <a:endParaRPr lang="en-US" dirty="0" smtClean="0"/>
          </a:p>
          <a:p>
            <a:pPr lvl="0"/>
            <a:r>
              <a:rPr lang="en-US" dirty="0" smtClean="0"/>
              <a:t>Then </a:t>
            </a:r>
            <a:r>
              <a:rPr lang="en-US" dirty="0"/>
              <a:t>place the shoes in designated area to allow air drying. </a:t>
            </a:r>
            <a:endParaRPr lang="en-US" dirty="0" smtClean="0"/>
          </a:p>
          <a:p>
            <a:pPr lvl="0"/>
            <a:r>
              <a:rPr lang="en-US" dirty="0"/>
              <a:t>Pick up disposable absorbing cloth and place in properly marked container.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531" y="1905000"/>
            <a:ext cx="4064000" cy="3048000"/>
          </a:xfrm>
          <a:prstGeom prst="rect">
            <a:avLst/>
          </a:prstGeom>
        </p:spPr>
      </p:pic>
      <p:sp>
        <p:nvSpPr>
          <p:cNvPr id="6" name="Rectangle 5"/>
          <p:cNvSpPr/>
          <p:nvPr/>
        </p:nvSpPr>
        <p:spPr>
          <a:xfrm>
            <a:off x="5029200" y="3657600"/>
            <a:ext cx="954108"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rgbClr val="00B050"/>
                </a:solidFill>
                <a:effectLst>
                  <a:outerShdw blurRad="50800" dist="39000" dir="5460000" algn="tl">
                    <a:srgbClr val="000000">
                      <a:alpha val="38000"/>
                    </a:srgbClr>
                  </a:outerShdw>
                </a:effectLst>
              </a:rPr>
              <a:t>Clean Side</a:t>
            </a:r>
            <a:endParaRPr lang="en-US" sz="1400" b="1" cap="none" spc="0" dirty="0">
              <a:ln w="11430"/>
              <a:solidFill>
                <a:srgbClr val="00B05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525925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2743200"/>
            <a:ext cx="2296886" cy="1828800"/>
          </a:xfrm>
          <a:prstGeom prst="rect">
            <a:avLst/>
          </a:prstGeom>
        </p:spPr>
      </p:pic>
      <p:sp>
        <p:nvSpPr>
          <p:cNvPr id="2" name="Title 1"/>
          <p:cNvSpPr>
            <a:spLocks noGrp="1"/>
          </p:cNvSpPr>
          <p:nvPr>
            <p:ph type="title"/>
          </p:nvPr>
        </p:nvSpPr>
        <p:spPr/>
        <p:txBody>
          <a:bodyPr>
            <a:normAutofit fontScale="90000"/>
          </a:bodyPr>
          <a:lstStyle/>
          <a:p>
            <a:pPr lvl="0"/>
            <a:r>
              <a:rPr lang="en-US" dirty="0" smtClean="0"/>
              <a:t>Disinfect Gloves</a:t>
            </a:r>
            <a:r>
              <a:rPr lang="en-US" dirty="0"/>
              <a:t/>
            </a:r>
            <a:br>
              <a:rPr lang="en-US" dirty="0"/>
            </a:br>
            <a:endParaRPr lang="en-US" dirty="0"/>
          </a:p>
        </p:txBody>
      </p:sp>
      <p:sp>
        <p:nvSpPr>
          <p:cNvPr id="3" name="Content Placeholder 2"/>
          <p:cNvSpPr>
            <a:spLocks noGrp="1"/>
          </p:cNvSpPr>
          <p:nvPr>
            <p:ph sz="half" idx="1"/>
          </p:nvPr>
        </p:nvSpPr>
        <p:spPr/>
        <p:txBody>
          <a:bodyPr/>
          <a:lstStyle/>
          <a:p>
            <a:pPr lvl="0"/>
            <a:r>
              <a:rPr lang="en-US" dirty="0" smtClean="0"/>
              <a:t>Disinfect inner </a:t>
            </a:r>
            <a:r>
              <a:rPr lang="en-US" dirty="0"/>
              <a:t>gloves using Alcohol Based Hand Cleaner (ABHC) </a:t>
            </a:r>
            <a:endParaRPr lang="en-US" dirty="0" smtClean="0"/>
          </a:p>
          <a:p>
            <a:pPr lvl="0"/>
            <a:r>
              <a:rPr lang="en-US" dirty="0" smtClean="0"/>
              <a:t>Allow to air dry</a:t>
            </a:r>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800600"/>
            <a:ext cx="3357418" cy="1318986"/>
          </a:xfrm>
          <a:prstGeom prst="rect">
            <a:avLst/>
          </a:prstGeom>
        </p:spPr>
      </p:pic>
      <p:pic>
        <p:nvPicPr>
          <p:cNvPr id="9" name="Content Placeholder 7"/>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32434" t="34950" r="32293" b="16430"/>
          <a:stretch/>
        </p:blipFill>
        <p:spPr>
          <a:xfrm>
            <a:off x="4817214" y="1676400"/>
            <a:ext cx="1433495" cy="1481938"/>
          </a:xfrm>
          <a:prstGeom prst="rect">
            <a:avLst/>
          </a:prstGeom>
        </p:spPr>
      </p:pic>
    </p:spTree>
    <p:extLst>
      <p:ext uri="{BB962C8B-B14F-4D97-AF65-F5344CB8AC3E}">
        <p14:creationId xmlns:p14="http://schemas.microsoft.com/office/powerpoint/2010/main" val="3400676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111"/>
            <a:ext cx="9144000" cy="6829778"/>
          </a:xfrm>
          <a:prstGeom prst="rect">
            <a:avLst/>
          </a:prstGeom>
        </p:spPr>
      </p:pic>
    </p:spTree>
    <p:extLst>
      <p:ext uri="{BB962C8B-B14F-4D97-AF65-F5344CB8AC3E}">
        <p14:creationId xmlns:p14="http://schemas.microsoft.com/office/powerpoint/2010/main" val="34405657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 N-95</a:t>
            </a:r>
            <a:endParaRPr lang="en-US" dirty="0"/>
          </a:p>
        </p:txBody>
      </p:sp>
      <p:sp>
        <p:nvSpPr>
          <p:cNvPr id="3" name="Content Placeholder 2"/>
          <p:cNvSpPr>
            <a:spLocks noGrp="1"/>
          </p:cNvSpPr>
          <p:nvPr>
            <p:ph sz="half" idx="1"/>
          </p:nvPr>
        </p:nvSpPr>
        <p:spPr/>
        <p:txBody>
          <a:bodyPr/>
          <a:lstStyle/>
          <a:p>
            <a:pPr lvl="0"/>
            <a:r>
              <a:rPr lang="en-US" dirty="0"/>
              <a:t>Remove N95 mask by grasping front of mask and remove by pulling forward and up. Be careful of hair nets and hair confining objects. </a:t>
            </a:r>
            <a:endParaRPr lang="en-US" dirty="0" smtClean="0"/>
          </a:p>
          <a:p>
            <a:pPr lvl="0"/>
            <a:r>
              <a:rPr lang="en-US" dirty="0" smtClean="0"/>
              <a:t>Discard </a:t>
            </a:r>
            <a:r>
              <a:rPr lang="en-US" dirty="0"/>
              <a:t>in properly marked container.</a:t>
            </a:r>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32582" t="17448" r="19774" b="-99"/>
          <a:stretch/>
        </p:blipFill>
        <p:spPr>
          <a:xfrm>
            <a:off x="6248400" y="838200"/>
            <a:ext cx="2431473" cy="5647291"/>
          </a:xfrm>
        </p:spPr>
      </p:pic>
    </p:spTree>
    <p:extLst>
      <p:ext uri="{BB962C8B-B14F-4D97-AF65-F5344CB8AC3E}">
        <p14:creationId xmlns:p14="http://schemas.microsoft.com/office/powerpoint/2010/main" val="11123190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8418" y="1371600"/>
            <a:ext cx="2296886" cy="1828800"/>
          </a:xfrm>
          <a:prstGeom prst="rect">
            <a:avLst/>
          </a:prstGeom>
        </p:spPr>
      </p:pic>
      <p:sp>
        <p:nvSpPr>
          <p:cNvPr id="2" name="Title 1"/>
          <p:cNvSpPr>
            <a:spLocks noGrp="1"/>
          </p:cNvSpPr>
          <p:nvPr>
            <p:ph type="title"/>
          </p:nvPr>
        </p:nvSpPr>
        <p:spPr/>
        <p:txBody>
          <a:bodyPr>
            <a:normAutofit fontScale="90000"/>
          </a:bodyPr>
          <a:lstStyle/>
          <a:p>
            <a:pPr lvl="0"/>
            <a:r>
              <a:rPr lang="en-US" dirty="0" smtClean="0"/>
              <a:t>Disinfect &amp; Remove Gloves</a:t>
            </a:r>
            <a:r>
              <a:rPr lang="en-US" dirty="0"/>
              <a:t/>
            </a:r>
            <a:br>
              <a:rPr lang="en-US" dirty="0"/>
            </a:br>
            <a:endParaRPr lang="en-US" dirty="0"/>
          </a:p>
        </p:txBody>
      </p:sp>
      <p:sp>
        <p:nvSpPr>
          <p:cNvPr id="3" name="Content Placeholder 2"/>
          <p:cNvSpPr>
            <a:spLocks noGrp="1"/>
          </p:cNvSpPr>
          <p:nvPr>
            <p:ph sz="half" idx="1"/>
          </p:nvPr>
        </p:nvSpPr>
        <p:spPr/>
        <p:txBody>
          <a:bodyPr/>
          <a:lstStyle/>
          <a:p>
            <a:pPr lvl="0"/>
            <a:r>
              <a:rPr lang="en-US" dirty="0" smtClean="0"/>
              <a:t>Disinfect inner </a:t>
            </a:r>
            <a:r>
              <a:rPr lang="en-US" dirty="0"/>
              <a:t>gloves using Alcohol Based Hand Cleaner (ABHC) </a:t>
            </a:r>
            <a:endParaRPr lang="en-US" dirty="0" smtClean="0"/>
          </a:p>
          <a:p>
            <a:pPr lvl="0"/>
            <a:r>
              <a:rPr lang="en-US" dirty="0" smtClean="0"/>
              <a:t>Allow to air dry</a:t>
            </a:r>
          </a:p>
          <a:p>
            <a:r>
              <a:rPr lang="en-US" dirty="0"/>
              <a:t>Remove gloves and place in properly marked container</a:t>
            </a:r>
            <a:r>
              <a:rPr lang="en-US" dirty="0" smtClean="0"/>
              <a:t>.</a:t>
            </a:r>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443" y="2957037"/>
            <a:ext cx="3357418" cy="1318986"/>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4186" t="1911" r="17035" b="44140"/>
          <a:stretch/>
        </p:blipFill>
        <p:spPr>
          <a:xfrm>
            <a:off x="5562600" y="4267200"/>
            <a:ext cx="1620983" cy="2400300"/>
          </a:xfrm>
          <a:prstGeom prst="rect">
            <a:avLst/>
          </a:prstGeom>
        </p:spPr>
      </p:pic>
      <p:sp>
        <p:nvSpPr>
          <p:cNvPr id="10" name="Content Placeholder 9"/>
          <p:cNvSpPr>
            <a:spLocks noGrp="1"/>
          </p:cNvSpPr>
          <p:nvPr>
            <p:ph sz="half" idx="2"/>
          </p:nvPr>
        </p:nvSpPr>
        <p:spPr/>
        <p:txBody>
          <a:bodyPr/>
          <a:lstStyle/>
          <a:p>
            <a:endParaRPr lang="en-US"/>
          </a:p>
        </p:txBody>
      </p:sp>
      <p:pic>
        <p:nvPicPr>
          <p:cNvPr id="11" name="Content Placeholder 7"/>
          <p:cNvPicPr>
            <a:picLocks noChangeAspect="1"/>
          </p:cNvPicPr>
          <p:nvPr/>
        </p:nvPicPr>
        <p:blipFill rotWithShape="1">
          <a:blip r:embed="rId5">
            <a:extLst>
              <a:ext uri="{28A0092B-C50C-407E-A947-70E740481C1C}">
                <a14:useLocalDpi xmlns:a14="http://schemas.microsoft.com/office/drawing/2010/main" val="0"/>
              </a:ext>
            </a:extLst>
          </a:blip>
          <a:srcRect l="32434" t="34950" r="32293" b="16430"/>
          <a:stretch/>
        </p:blipFill>
        <p:spPr>
          <a:xfrm>
            <a:off x="4800600" y="1600200"/>
            <a:ext cx="1190227" cy="1230437"/>
          </a:xfrm>
          <a:prstGeom prst="rect">
            <a:avLst/>
          </a:prstGeom>
        </p:spPr>
      </p:pic>
    </p:spTree>
    <p:extLst>
      <p:ext uri="{BB962C8B-B14F-4D97-AF65-F5344CB8AC3E}">
        <p14:creationId xmlns:p14="http://schemas.microsoft.com/office/powerpoint/2010/main" val="33865464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Disinfect Hands</a:t>
            </a:r>
            <a:endParaRPr lang="en-US" dirty="0"/>
          </a:p>
        </p:txBody>
      </p:sp>
      <p:sp>
        <p:nvSpPr>
          <p:cNvPr id="3" name="Content Placeholder 2"/>
          <p:cNvSpPr>
            <a:spLocks noGrp="1"/>
          </p:cNvSpPr>
          <p:nvPr>
            <p:ph sz="half" idx="1"/>
          </p:nvPr>
        </p:nvSpPr>
        <p:spPr/>
        <p:txBody>
          <a:bodyPr/>
          <a:lstStyle/>
          <a:p>
            <a:r>
              <a:rPr lang="en-US" dirty="0"/>
              <a:t>Disinfect </a:t>
            </a:r>
            <a:r>
              <a:rPr lang="en-US" dirty="0" smtClean="0"/>
              <a:t>gloves with ABHC and allow to air dry.  Remove gloves and place in properly marked container.  Disinfect hands </a:t>
            </a:r>
            <a:r>
              <a:rPr lang="en-US" dirty="0"/>
              <a:t>with ABHC and allow to air dry.</a:t>
            </a:r>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5392" t="11421" r="19582" b="36133"/>
          <a:stretch/>
        </p:blipFill>
        <p:spPr>
          <a:xfrm>
            <a:off x="5486400" y="2057400"/>
            <a:ext cx="2540440" cy="2743200"/>
          </a:xfrm>
        </p:spPr>
      </p:pic>
    </p:spTree>
    <p:extLst>
      <p:ext uri="{BB962C8B-B14F-4D97-AF65-F5344CB8AC3E}">
        <p14:creationId xmlns:p14="http://schemas.microsoft.com/office/powerpoint/2010/main" val="42604488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Review by TO</a:t>
            </a:r>
            <a:endParaRPr lang="en-US" dirty="0"/>
          </a:p>
        </p:txBody>
      </p:sp>
      <p:sp>
        <p:nvSpPr>
          <p:cNvPr id="3" name="Content Placeholder 2"/>
          <p:cNvSpPr>
            <a:spLocks noGrp="1"/>
          </p:cNvSpPr>
          <p:nvPr>
            <p:ph sz="half" idx="1"/>
          </p:nvPr>
        </p:nvSpPr>
        <p:spPr/>
        <p:txBody>
          <a:bodyPr>
            <a:normAutofit fontScale="92500" lnSpcReduction="10000"/>
          </a:bodyPr>
          <a:lstStyle/>
          <a:p>
            <a:pPr lvl="0"/>
            <a:r>
              <a:rPr lang="en-US" dirty="0"/>
              <a:t>TO inspects HCP in clean doffing area for any contamination. Any contamination discovered is disinfected. </a:t>
            </a:r>
            <a:endParaRPr lang="en-US" dirty="0" smtClean="0"/>
          </a:p>
          <a:p>
            <a:pPr lvl="0"/>
            <a:r>
              <a:rPr lang="en-US" dirty="0" smtClean="0"/>
              <a:t>TO </a:t>
            </a:r>
            <a:r>
              <a:rPr lang="en-US" dirty="0"/>
              <a:t>immediately notifies safety officer and infection </a:t>
            </a:r>
            <a:r>
              <a:rPr lang="en-US" dirty="0" err="1" smtClean="0"/>
              <a:t>preventionist</a:t>
            </a:r>
            <a:r>
              <a:rPr lang="en-US" dirty="0" smtClean="0"/>
              <a:t> IF THERE IS ANY CONTANIMATION </a:t>
            </a:r>
            <a:r>
              <a:rPr lang="en-US" dirty="0"/>
              <a:t>before HCP leaves doffing clean area.</a:t>
            </a:r>
          </a:p>
          <a:p>
            <a:endParaRPr lang="en-US" dirty="0"/>
          </a:p>
        </p:txBody>
      </p:sp>
      <p:sp>
        <p:nvSpPr>
          <p:cNvPr id="4" name="Content Placeholder 3"/>
          <p:cNvSpPr>
            <a:spLocks noGrp="1"/>
          </p:cNvSpPr>
          <p:nvPr>
            <p:ph sz="half" idx="2"/>
          </p:nvPr>
        </p:nvSpPr>
        <p:spPr/>
        <p:txBody>
          <a:bodyPr>
            <a:normAutofit fontScale="92500" lnSpcReduction="10000"/>
          </a:bodyPr>
          <a:lstStyle/>
          <a:p>
            <a:endParaRPr lang="en-US"/>
          </a:p>
        </p:txBody>
      </p:sp>
    </p:spTree>
    <p:extLst>
      <p:ext uri="{BB962C8B-B14F-4D97-AF65-F5344CB8AC3E}">
        <p14:creationId xmlns:p14="http://schemas.microsoft.com/office/powerpoint/2010/main" val="17915387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Shower</a:t>
            </a:r>
            <a:endParaRPr lang="en-US" dirty="0"/>
          </a:p>
        </p:txBody>
      </p:sp>
      <p:sp>
        <p:nvSpPr>
          <p:cNvPr id="3" name="Content Placeholder 2"/>
          <p:cNvSpPr>
            <a:spLocks noGrp="1"/>
          </p:cNvSpPr>
          <p:nvPr>
            <p:ph sz="half" idx="1"/>
          </p:nvPr>
        </p:nvSpPr>
        <p:spPr/>
        <p:txBody>
          <a:bodyPr>
            <a:normAutofit lnSpcReduction="10000"/>
          </a:bodyPr>
          <a:lstStyle/>
          <a:p>
            <a:pPr lvl="0"/>
            <a:r>
              <a:rPr lang="en-US" dirty="0"/>
              <a:t>HCP removes hospital scrubs and socks, showers, and dons clean scrubs, socks, and shoes</a:t>
            </a:r>
            <a:r>
              <a:rPr lang="en-US" dirty="0" smtClean="0"/>
              <a:t>.</a:t>
            </a:r>
            <a:endParaRPr lang="en-US" dirty="0"/>
          </a:p>
          <a:p>
            <a:r>
              <a:rPr lang="en-US" dirty="0"/>
              <a:t>At end of each shift HCP to shower if HCP performed high risk patient care or housekeeping duties in high risk areas. </a:t>
            </a:r>
          </a:p>
          <a:p>
            <a:pPr marL="0" lvl="0" indent="0">
              <a:buNone/>
            </a:pPr>
            <a:endParaRPr lang="en-US" dirty="0"/>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b="37415"/>
          <a:stretch/>
        </p:blipFill>
        <p:spPr>
          <a:xfrm>
            <a:off x="5638800" y="2057400"/>
            <a:ext cx="2416413" cy="3160295"/>
          </a:xfrm>
        </p:spPr>
      </p:pic>
    </p:spTree>
    <p:extLst>
      <p:ext uri="{BB962C8B-B14F-4D97-AF65-F5344CB8AC3E}">
        <p14:creationId xmlns:p14="http://schemas.microsoft.com/office/powerpoint/2010/main" val="2194164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HCP Preparation </a:t>
            </a:r>
            <a:endParaRPr lang="en-US" dirty="0"/>
          </a:p>
        </p:txBody>
      </p:sp>
      <p:sp>
        <p:nvSpPr>
          <p:cNvPr id="3" name="Content Placeholder 2"/>
          <p:cNvSpPr>
            <a:spLocks noGrp="1"/>
          </p:cNvSpPr>
          <p:nvPr>
            <p:ph sz="half" idx="1"/>
          </p:nvPr>
        </p:nvSpPr>
        <p:spPr>
          <a:xfrm>
            <a:off x="457200" y="1600200"/>
            <a:ext cx="4114800" cy="4648200"/>
          </a:xfrm>
        </p:spPr>
        <p:txBody>
          <a:bodyPr>
            <a:normAutofit fontScale="85000" lnSpcReduction="20000"/>
          </a:bodyPr>
          <a:lstStyle/>
          <a:p>
            <a:pPr lvl="0"/>
            <a:r>
              <a:rPr lang="en-US" dirty="0"/>
              <a:t>Before donning HCP will remove all personal times and change into hospital scrubs, hospital socks, and washable hospital </a:t>
            </a:r>
            <a:r>
              <a:rPr lang="en-US" dirty="0" smtClean="0"/>
              <a:t>footwear.</a:t>
            </a:r>
          </a:p>
          <a:p>
            <a:pPr lvl="0"/>
            <a:r>
              <a:rPr lang="en-US" dirty="0" smtClean="0"/>
              <a:t>Ensure </a:t>
            </a:r>
            <a:r>
              <a:rPr lang="en-US" dirty="0"/>
              <a:t>long hair is up on head and confined with disposable hair items and/or hairnet</a:t>
            </a:r>
            <a:r>
              <a:rPr lang="en-US" dirty="0" smtClean="0"/>
              <a:t>.</a:t>
            </a:r>
          </a:p>
          <a:p>
            <a:pPr lvl="0"/>
            <a:r>
              <a:rPr lang="en-US" dirty="0" smtClean="0"/>
              <a:t>Remove all jewelry </a:t>
            </a:r>
          </a:p>
          <a:p>
            <a:pPr lvl="0"/>
            <a:r>
              <a:rPr lang="en-US" dirty="0" smtClean="0"/>
              <a:t>Put on rubber shoes</a:t>
            </a:r>
          </a:p>
          <a:p>
            <a:pPr lvl="0"/>
            <a:r>
              <a:rPr lang="en-US" dirty="0" smtClean="0"/>
              <a:t>Use restroom </a:t>
            </a:r>
            <a:r>
              <a:rPr lang="en-US" u="sng" dirty="0" smtClean="0"/>
              <a:t>prior</a:t>
            </a:r>
            <a:r>
              <a:rPr lang="en-US" dirty="0" smtClean="0"/>
              <a:t> to donning.</a:t>
            </a:r>
            <a:endParaRPr lang="en-US" u="sng" dirty="0"/>
          </a:p>
          <a:p>
            <a:endParaRPr lang="en-US" dirty="0"/>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21187" r="19309" b="6061"/>
          <a:stretch/>
        </p:blipFill>
        <p:spPr>
          <a:xfrm>
            <a:off x="4848628" y="1447800"/>
            <a:ext cx="1219200" cy="2576944"/>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00800" y="1295400"/>
            <a:ext cx="2079896" cy="51054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39171"/>
          <a:stretch/>
        </p:blipFill>
        <p:spPr>
          <a:xfrm>
            <a:off x="4631025" y="4876800"/>
            <a:ext cx="1654406" cy="1347354"/>
          </a:xfrm>
          <a:prstGeom prst="rect">
            <a:avLst/>
          </a:prstGeom>
        </p:spPr>
      </p:pic>
    </p:spTree>
    <p:extLst>
      <p:ext uri="{BB962C8B-B14F-4D97-AF65-F5344CB8AC3E}">
        <p14:creationId xmlns:p14="http://schemas.microsoft.com/office/powerpoint/2010/main" val="1944726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PPE</a:t>
            </a:r>
            <a:endParaRPr lang="en-US" dirty="0"/>
          </a:p>
        </p:txBody>
      </p:sp>
      <p:sp>
        <p:nvSpPr>
          <p:cNvPr id="3" name="Content Placeholder 2"/>
          <p:cNvSpPr>
            <a:spLocks noGrp="1"/>
          </p:cNvSpPr>
          <p:nvPr>
            <p:ph sz="half" idx="1"/>
          </p:nvPr>
        </p:nvSpPr>
        <p:spPr/>
        <p:txBody>
          <a:bodyPr>
            <a:normAutofit fontScale="92500"/>
          </a:bodyPr>
          <a:lstStyle/>
          <a:p>
            <a:pPr lvl="0"/>
            <a:r>
              <a:rPr lang="en-US" dirty="0"/>
              <a:t>Select proper sizes of PPE </a:t>
            </a:r>
            <a:endParaRPr lang="en-US" dirty="0" smtClean="0"/>
          </a:p>
          <a:p>
            <a:pPr lvl="0"/>
            <a:r>
              <a:rPr lang="en-US" dirty="0" smtClean="0"/>
              <a:t>Inspect </a:t>
            </a:r>
            <a:r>
              <a:rPr lang="en-US" dirty="0"/>
              <a:t>for serviceability by TO and HCP</a:t>
            </a:r>
            <a:r>
              <a:rPr lang="en-US" dirty="0" smtClean="0"/>
              <a:t>.</a:t>
            </a:r>
          </a:p>
          <a:p>
            <a:pPr lvl="0"/>
            <a:r>
              <a:rPr lang="en-US" dirty="0" smtClean="0"/>
              <a:t>Modifications:</a:t>
            </a:r>
          </a:p>
          <a:p>
            <a:pPr lvl="1"/>
            <a:r>
              <a:rPr lang="en-US" dirty="0" smtClean="0"/>
              <a:t>Surgical Hood: Cut a V out of lower portion of hood’s face opening to allow for glasses, improved visual field, and superior face shield placement</a:t>
            </a:r>
          </a:p>
          <a:p>
            <a:pPr marL="0" lvl="0" indent="0">
              <a:buNone/>
            </a:pPr>
            <a:endParaRPr lang="en-US" dirty="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199" y="1371600"/>
            <a:ext cx="2142417" cy="160020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2743200"/>
            <a:ext cx="2252623" cy="1682515"/>
          </a:xfrm>
          <a:prstGeom prst="rect">
            <a:avLst/>
          </a:prstGeom>
        </p:spPr>
      </p:pic>
    </p:spTree>
    <p:extLst>
      <p:ext uri="{BB962C8B-B14F-4D97-AF65-F5344CB8AC3E}">
        <p14:creationId xmlns:p14="http://schemas.microsoft.com/office/powerpoint/2010/main" val="3503300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Tyvek coverall preparation</a:t>
            </a:r>
            <a:endParaRPr lang="en-US" dirty="0"/>
          </a:p>
        </p:txBody>
      </p:sp>
      <p:sp>
        <p:nvSpPr>
          <p:cNvPr id="3" name="Content Placeholder 2"/>
          <p:cNvSpPr>
            <a:spLocks noGrp="1"/>
          </p:cNvSpPr>
          <p:nvPr>
            <p:ph sz="half" idx="1"/>
          </p:nvPr>
        </p:nvSpPr>
        <p:spPr/>
        <p:txBody>
          <a:bodyPr>
            <a:normAutofit/>
          </a:bodyPr>
          <a:lstStyle/>
          <a:p>
            <a:pPr lvl="0"/>
            <a:r>
              <a:rPr lang="en-US" dirty="0" smtClean="0"/>
              <a:t>Select </a:t>
            </a:r>
            <a:r>
              <a:rPr lang="en-US" dirty="0"/>
              <a:t>proper size coverall suit</a:t>
            </a:r>
          </a:p>
          <a:p>
            <a:pPr lvl="0"/>
            <a:r>
              <a:rPr lang="en-US" dirty="0"/>
              <a:t>Cut hood off the suit</a:t>
            </a:r>
          </a:p>
          <a:p>
            <a:pPr lvl="0"/>
            <a:r>
              <a:rPr lang="en-US" dirty="0"/>
              <a:t>Cut zipper flap from suit</a:t>
            </a:r>
          </a:p>
          <a:p>
            <a:pPr lvl="0"/>
            <a:r>
              <a:rPr lang="en-US" dirty="0"/>
              <a:t>Cut thumb holes just before cuff end (approximately 1 inch hole).</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95800" y="1371600"/>
            <a:ext cx="1479784" cy="1981199"/>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686300"/>
            <a:ext cx="2438399" cy="182127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5662" y="2362200"/>
            <a:ext cx="2819400" cy="2105848"/>
          </a:xfrm>
          <a:prstGeom prst="rect">
            <a:avLst/>
          </a:prstGeom>
        </p:spPr>
      </p:pic>
    </p:spTree>
    <p:extLst>
      <p:ext uri="{BB962C8B-B14F-4D97-AF65-F5344CB8AC3E}">
        <p14:creationId xmlns:p14="http://schemas.microsoft.com/office/powerpoint/2010/main" val="133294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Apron</a:t>
            </a:r>
            <a:endParaRPr lang="en-US" dirty="0"/>
          </a:p>
        </p:txBody>
      </p:sp>
      <p:sp>
        <p:nvSpPr>
          <p:cNvPr id="3" name="Content Placeholder 2"/>
          <p:cNvSpPr>
            <a:spLocks noGrp="1"/>
          </p:cNvSpPr>
          <p:nvPr>
            <p:ph sz="half" idx="1"/>
          </p:nvPr>
        </p:nvSpPr>
        <p:spPr/>
        <p:txBody>
          <a:bodyPr/>
          <a:lstStyle/>
          <a:p>
            <a:r>
              <a:rPr lang="en-US" dirty="0" smtClean="0"/>
              <a:t>Remove sleeve at elbow area</a:t>
            </a:r>
            <a:endParaRPr lang="en-US" dirty="0"/>
          </a:p>
        </p:txBody>
      </p:sp>
      <p:pic>
        <p:nvPicPr>
          <p:cNvPr id="1026" name="Picture 2" descr="C:\Users\csvingen\AppData\Local\Microsoft\Windows\Temporary Internet Files\Content.Outlook\283S1J5B\photo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514600"/>
            <a:ext cx="4897205"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861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Perform hand </a:t>
            </a:r>
            <a:r>
              <a:rPr lang="en-US" dirty="0" smtClean="0"/>
              <a:t>hygiene</a:t>
            </a:r>
            <a:endParaRPr lang="en-US" dirty="0"/>
          </a:p>
        </p:txBody>
      </p:sp>
      <p:sp>
        <p:nvSpPr>
          <p:cNvPr id="3" name="Content Placeholder 2"/>
          <p:cNvSpPr>
            <a:spLocks noGrp="1"/>
          </p:cNvSpPr>
          <p:nvPr>
            <p:ph sz="half" idx="1"/>
          </p:nvPr>
        </p:nvSpPr>
        <p:spPr/>
        <p:txBody>
          <a:bodyPr/>
          <a:lstStyle/>
          <a:p>
            <a:pPr lvl="0"/>
            <a:r>
              <a:rPr lang="en-US" dirty="0"/>
              <a:t>Perform hand hygiene with Alcohol Based Hand Cleaner (ABHC) and allow to air dry.</a:t>
            </a:r>
          </a:p>
          <a:p>
            <a:pPr marL="0" indent="0">
              <a:buNone/>
            </a:pP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24401" y="1524000"/>
            <a:ext cx="1992018" cy="2667000"/>
          </a:xfr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9180" t="7013" r="22910"/>
          <a:stretch/>
        </p:blipFill>
        <p:spPr>
          <a:xfrm>
            <a:off x="6934199" y="4094018"/>
            <a:ext cx="2067791" cy="2479964"/>
          </a:xfrm>
          <a:prstGeom prst="rect">
            <a:avLst/>
          </a:prstGeom>
        </p:spPr>
      </p:pic>
    </p:spTree>
    <p:extLst>
      <p:ext uri="{BB962C8B-B14F-4D97-AF65-F5344CB8AC3E}">
        <p14:creationId xmlns:p14="http://schemas.microsoft.com/office/powerpoint/2010/main" val="172172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2023</TotalTime>
  <Words>1255</Words>
  <Application>Microsoft Office PowerPoint</Application>
  <PresentationFormat>On-screen Show (4:3)</PresentationFormat>
  <Paragraphs>143</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Red Lake Hospital Highly Contagious Patient PPE Donning and Doffing Training </vt:lpstr>
      <vt:lpstr>Glossary of Abbreviations</vt:lpstr>
      <vt:lpstr>Cleaning</vt:lpstr>
      <vt:lpstr>PowerPoint Presentation</vt:lpstr>
      <vt:lpstr>HCP Preparation </vt:lpstr>
      <vt:lpstr>Prepare PPE</vt:lpstr>
      <vt:lpstr>Tyvek coverall preparation</vt:lpstr>
      <vt:lpstr>Prepare Apron</vt:lpstr>
      <vt:lpstr>Perform hand hygiene</vt:lpstr>
      <vt:lpstr>Put on Gloves</vt:lpstr>
      <vt:lpstr>Put on Coveralls</vt:lpstr>
      <vt:lpstr>Ensure Comfort and Freedom of Movement</vt:lpstr>
      <vt:lpstr>Put on Outer Glove</vt:lpstr>
      <vt:lpstr>Put on Mask</vt:lpstr>
      <vt:lpstr>Put on Outer Apron</vt:lpstr>
      <vt:lpstr>Put on Surgical Hood</vt:lpstr>
      <vt:lpstr>Put on face shield</vt:lpstr>
      <vt:lpstr>Disinfect Gloves </vt:lpstr>
      <vt:lpstr>Donning Complete!</vt:lpstr>
      <vt:lpstr>Trained Observer Role</vt:lpstr>
      <vt:lpstr>Doffing Procedure</vt:lpstr>
      <vt:lpstr>Enter the designated doffing area</vt:lpstr>
      <vt:lpstr>Get Ready to Doff</vt:lpstr>
      <vt:lpstr>Disinfect Gloves </vt:lpstr>
      <vt:lpstr>Remove Apron</vt:lpstr>
      <vt:lpstr>Disinfect Gloves </vt:lpstr>
      <vt:lpstr>Remove Outer Gloves</vt:lpstr>
      <vt:lpstr>Don a New Pair of Gloves </vt:lpstr>
      <vt:lpstr>Remove Hood and Face shield</vt:lpstr>
      <vt:lpstr>Disinfect Gloves </vt:lpstr>
      <vt:lpstr>Remove Coverall</vt:lpstr>
      <vt:lpstr>Disinfect Gloves </vt:lpstr>
      <vt:lpstr>Remove Feet from Coverall</vt:lpstr>
      <vt:lpstr>Disinfect Gloves </vt:lpstr>
      <vt:lpstr>Step Off Coverall</vt:lpstr>
      <vt:lpstr>Disinfect Gloves </vt:lpstr>
      <vt:lpstr>Shoe Bath-time</vt:lpstr>
      <vt:lpstr>Clean Shoes</vt:lpstr>
      <vt:lpstr>Disinfect Gloves </vt:lpstr>
      <vt:lpstr>Remove N-95</vt:lpstr>
      <vt:lpstr>Disinfect &amp; Remove Gloves </vt:lpstr>
      <vt:lpstr>Disinfect Hands</vt:lpstr>
      <vt:lpstr>Final Review by TO</vt:lpstr>
      <vt:lpstr>Shower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Cleaning</dc:title>
  <dc:creator>Cynthia Gunderson</dc:creator>
  <cp:lastModifiedBy>CARRIE BERGQUIST</cp:lastModifiedBy>
  <cp:revision>37</cp:revision>
  <dcterms:created xsi:type="dcterms:W3CDTF">2015-01-16T16:59:57Z</dcterms:created>
  <dcterms:modified xsi:type="dcterms:W3CDTF">2015-01-29T16:01:32Z</dcterms:modified>
</cp:coreProperties>
</file>